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3" r:id="rId15"/>
    <p:sldId id="274" r:id="rId16"/>
    <p:sldId id="277" r:id="rId17"/>
    <p:sldId id="275" r:id="rId18"/>
    <p:sldId id="276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4" r:id="rId75"/>
    <p:sldId id="335" r:id="rId76"/>
    <p:sldId id="336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44" r:id="rId85"/>
    <p:sldId id="345" r:id="rId86"/>
    <p:sldId id="346" r:id="rId87"/>
    <p:sldId id="347" r:id="rId88"/>
    <p:sldId id="348" r:id="rId89"/>
    <p:sldId id="349" r:id="rId90"/>
    <p:sldId id="350" r:id="rId91"/>
    <p:sldId id="351" r:id="rId92"/>
    <p:sldId id="352" r:id="rId93"/>
    <p:sldId id="353" r:id="rId94"/>
    <p:sldId id="354" r:id="rId95"/>
    <p:sldId id="356" r:id="rId96"/>
    <p:sldId id="357" r:id="rId97"/>
    <p:sldId id="355" r:id="rId98"/>
    <p:sldId id="358" r:id="rId99"/>
    <p:sldId id="359" r:id="rId100"/>
    <p:sldId id="360" r:id="rId101"/>
    <p:sldId id="361" r:id="rId102"/>
    <p:sldId id="362" r:id="rId103"/>
    <p:sldId id="363" r:id="rId104"/>
    <p:sldId id="364" r:id="rId105"/>
    <p:sldId id="365" r:id="rId106"/>
    <p:sldId id="367" r:id="rId107"/>
    <p:sldId id="366" r:id="rId108"/>
    <p:sldId id="368" r:id="rId109"/>
    <p:sldId id="369" r:id="rId110"/>
    <p:sldId id="370" r:id="rId111"/>
    <p:sldId id="372" r:id="rId112"/>
    <p:sldId id="374" r:id="rId113"/>
    <p:sldId id="375" r:id="rId114"/>
    <p:sldId id="376" r:id="rId115"/>
    <p:sldId id="377" r:id="rId116"/>
    <p:sldId id="378" r:id="rId117"/>
    <p:sldId id="379" r:id="rId118"/>
    <p:sldId id="380" r:id="rId119"/>
    <p:sldId id="381" r:id="rId120"/>
    <p:sldId id="382" r:id="rId121"/>
    <p:sldId id="383" r:id="rId122"/>
    <p:sldId id="384" r:id="rId123"/>
    <p:sldId id="385" r:id="rId124"/>
    <p:sldId id="386" r:id="rId125"/>
    <p:sldId id="387" r:id="rId126"/>
    <p:sldId id="403" r:id="rId127"/>
    <p:sldId id="388" r:id="rId128"/>
    <p:sldId id="389" r:id="rId129"/>
    <p:sldId id="390" r:id="rId130"/>
    <p:sldId id="391" r:id="rId131"/>
    <p:sldId id="392" r:id="rId132"/>
    <p:sldId id="393" r:id="rId133"/>
    <p:sldId id="394" r:id="rId134"/>
    <p:sldId id="395" r:id="rId135"/>
    <p:sldId id="396" r:id="rId136"/>
    <p:sldId id="397" r:id="rId137"/>
    <p:sldId id="399" r:id="rId138"/>
    <p:sldId id="398" r:id="rId139"/>
    <p:sldId id="400" r:id="rId140"/>
    <p:sldId id="401" r:id="rId141"/>
    <p:sldId id="402" r:id="rId142"/>
    <p:sldId id="269" r:id="rId143"/>
    <p:sldId id="270" r:id="rId144"/>
    <p:sldId id="271" r:id="rId145"/>
    <p:sldId id="272" r:id="rId146"/>
    <p:sldId id="404" r:id="rId147"/>
    <p:sldId id="405" r:id="rId148"/>
    <p:sldId id="406" r:id="rId149"/>
    <p:sldId id="407" r:id="rId150"/>
    <p:sldId id="408" r:id="rId151"/>
    <p:sldId id="409" r:id="rId152"/>
    <p:sldId id="410" r:id="rId153"/>
    <p:sldId id="411" r:id="rId154"/>
    <p:sldId id="412" r:id="rId155"/>
    <p:sldId id="413" r:id="rId156"/>
    <p:sldId id="414" r:id="rId157"/>
    <p:sldId id="415" r:id="rId158"/>
    <p:sldId id="416" r:id="rId159"/>
    <p:sldId id="417" r:id="rId160"/>
    <p:sldId id="418" r:id="rId161"/>
    <p:sldId id="419" r:id="rId162"/>
    <p:sldId id="420" r:id="rId163"/>
    <p:sldId id="421" r:id="rId164"/>
    <p:sldId id="422" r:id="rId165"/>
    <p:sldId id="423" r:id="rId166"/>
    <p:sldId id="424" r:id="rId167"/>
    <p:sldId id="425" r:id="rId168"/>
    <p:sldId id="426" r:id="rId169"/>
    <p:sldId id="427" r:id="rId170"/>
    <p:sldId id="428" r:id="rId171"/>
    <p:sldId id="429" r:id="rId172"/>
    <p:sldId id="430" r:id="rId173"/>
    <p:sldId id="431" r:id="rId174"/>
    <p:sldId id="432" r:id="rId175"/>
    <p:sldId id="433" r:id="rId176"/>
    <p:sldId id="434" r:id="rId177"/>
    <p:sldId id="435" r:id="rId178"/>
    <p:sldId id="436" r:id="rId179"/>
    <p:sldId id="437" r:id="rId180"/>
    <p:sldId id="438" r:id="rId181"/>
    <p:sldId id="439" r:id="rId182"/>
    <p:sldId id="440" r:id="rId183"/>
    <p:sldId id="441" r:id="rId184"/>
    <p:sldId id="442" r:id="rId185"/>
    <p:sldId id="443" r:id="rId186"/>
    <p:sldId id="444" r:id="rId187"/>
    <p:sldId id="445" r:id="rId188"/>
    <p:sldId id="446" r:id="rId18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4" autoAdjust="0"/>
    <p:restoredTop sz="94660"/>
  </p:normalViewPr>
  <p:slideViewPr>
    <p:cSldViewPr snapToGrid="0">
      <p:cViewPr varScale="1">
        <p:scale>
          <a:sx n="75" d="100"/>
          <a:sy n="75" d="100"/>
        </p:scale>
        <p:origin x="108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4677E-545C-6B72-F57F-03DC8D209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8E21A3-0EB6-9BE8-D89F-A47D90AA38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39B56-4AB6-E5F7-F3B4-DFED71C00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73FB1-0001-3CA8-8A6F-1C477F990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3F2E9-54B2-647C-2E05-957637FFA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3592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5313C-2F74-C019-1208-3397A1E22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8094A0-1459-131F-8762-D394600BE5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0C12D-FA72-25FF-523E-7E47C1B6A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B42DB-206E-D482-EEC4-E83B918BC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BF4F8-4F00-B9EB-4FE8-EB8184C7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9894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F6FC1C-BC9C-2707-5287-53F5FC8628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E0EE23-208D-348F-1080-769C9F3B0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2EB4D-24D4-64F7-17AD-DF4B2B824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0CA6E-3363-2185-2378-25298FA22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C606A-43A8-F6D8-C91F-84C07E2EF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6206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AAFF4-BF59-4DA9-AC73-68BEE44B5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C0320-AD2E-3F03-315F-0AA60903A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34507-9391-ADA4-69EC-DAE31BBF0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CA89C-BD56-2158-2898-DF550C2F7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A231A-C12C-E0CE-BA9B-C212210A9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0408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5CA1-C149-B867-E6F3-BE394AC0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F6795-FAF0-C1CF-8848-75C802B62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E1679-1795-0B7F-F145-DC691B9C6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F07D-5D59-733A-AFF8-CCA32938A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E1FC0-89A7-72FD-E292-4069BC5D4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4131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C56F-2E3E-EBD8-E1C5-550422F22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9E6FE-4736-01A2-3A19-0AB77C01F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80275E-FED1-9635-E08D-B9DDA6D74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677466-070F-1C19-4273-AF59BDE9F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40C33-1CF0-655C-B1C6-E87910E24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0D68AA-D568-9B10-2EC1-FD9106B53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4246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21AF6-7630-6F7D-ABAA-942887C31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29259E-D87B-9A3B-B5D1-917931F65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74C44-5505-BB85-4BA4-8C29542206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05A779-1F7F-1471-ECB9-72FD49B61D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0E525-0A16-A689-0404-94C11886A9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8D84AB-DEC5-8135-AF1C-A212531E0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1E7A01-F03C-47C9-EC3F-933679CAA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DE37C8-D87D-8862-BB32-6F6AE066D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0928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42A42-DDB8-B39E-4769-22A1B527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09FC45-1687-5F0A-63D7-93F293B2E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801150-E1D6-D056-1189-A94A70205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D79773-D005-DAF2-F809-44C546E1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0928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791DF3-2CE5-21A5-C802-2031312C3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C6655A-B896-B7A4-C6C2-8EEC15FAF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B6B56-07BB-C389-3A97-4F364EAC1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9272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3A903-8B52-9E62-7AC5-C939D9AF2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3C003-765F-399E-96F8-ED1137E3F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E467B6-8305-CD6E-6AB2-28A2EC5927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41946E-B50F-F3F2-123A-A621F4031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D39EA-9CA0-123F-ADC7-C2E7D5E17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2D6DE-7D3E-621F-5B64-3C0C0CD90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7887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C2726-CF64-6BEE-2E51-29D2C3AC4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E1CB3D-6DE3-050D-ED45-3F67D616FD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03A080-00C4-22A2-92E3-FA859D465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826817-A369-6E46-5907-2C2FF91BF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873D8-C24B-940C-C154-F3849C6F7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A10250-F8BE-A494-5C11-49F2D802D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4918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7B8EB-17C1-522C-FE61-D4D0E6ED4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3B656-56B2-0B1B-43DC-5B38F3FB6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212C4-4D5D-9B68-7303-9A64CCA982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0B43D-D9B9-4860-7D07-EC89BEC3CC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F1ED7-F99A-E03E-C75A-D5C6F65E0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6077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api/posts?sort=created_at&amp;order=desc" TargetMode="Externa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api/posts?author_id=3&amp;status=published" TargetMode="Externa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6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://laravelapi.test/api/v1/posts/1" TargetMode="Externa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770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Laravel API üçün URL və Adlandırma Qaydaları</a:t>
            </a:r>
            <a:br>
              <a:rPr lang="az-Latn-AZ" sz="1400"/>
            </a:br>
            <a:br>
              <a:rPr lang="az-Latn-AZ" sz="1400"/>
            </a:br>
            <a:r>
              <a:rPr lang="az-Latn-AZ" sz="1400"/>
              <a:t>1) URL-lərdə kiçik hərflər və snake_case (user_profile) və ya kebab-case (user-profile) istifadə edin. </a:t>
            </a:r>
          </a:p>
          <a:p>
            <a:endParaRPr lang="az-Latn-AZ" sz="1400"/>
          </a:p>
          <a:p>
            <a:r>
              <a:rPr lang="az-Latn-AZ" sz="1400"/>
              <a:t>Çünki: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Kodun oxunaqlılığını artırır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Səhvlərin qarşısını alır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Bütün API boyunca eyni üslub istifadə edildikdə idarəsi daha asan olur</a:t>
            </a:r>
            <a:endParaRPr lang="az-Latn-AZ" sz="1400"/>
          </a:p>
          <a:p>
            <a:endParaRPr lang="az-Latn-AZ" sz="1400"/>
          </a:p>
          <a:p>
            <a:r>
              <a:rPr lang="az-Latn-AZ" sz="1400"/>
              <a:t>2) </a:t>
            </a:r>
            <a:r>
              <a:rPr lang="en-US" sz="1400"/>
              <a:t>URL-lərdə feil (verb) istifadə etməyin</a:t>
            </a:r>
            <a:r>
              <a:rPr lang="az-Latn-AZ" sz="1400"/>
              <a:t>. Məsələn:</a:t>
            </a:r>
          </a:p>
          <a:p>
            <a:pPr>
              <a:lnSpc>
                <a:spcPct val="150000"/>
              </a:lnSpc>
            </a:pPr>
            <a:r>
              <a:rPr lang="az-Latn-AZ" sz="1400"/>
              <a:t>❌ /api/getUser</a:t>
            </a:r>
          </a:p>
          <a:p>
            <a:pPr>
              <a:lnSpc>
                <a:spcPct val="150000"/>
              </a:lnSpc>
            </a:pPr>
            <a:r>
              <a:rPr lang="az-Latn-AZ" sz="1400"/>
              <a:t>✅ /api/users/{id}</a:t>
            </a:r>
            <a:br>
              <a:rPr lang="az-Latn-AZ" sz="1400"/>
            </a:br>
            <a:br>
              <a:rPr lang="az-Latn-AZ" sz="1400"/>
            </a:br>
            <a:r>
              <a:rPr lang="az-Latn-AZ" sz="1400"/>
              <a:t>3) Həmişə cəm (plural) isimlərdən istifadə edin. </a:t>
            </a:r>
            <a:r>
              <a:rPr lang="en-US" sz="1400"/>
              <a:t>Məsələn:</a:t>
            </a:r>
            <a:br>
              <a:rPr lang="az-Latn-AZ" sz="1400"/>
            </a:br>
            <a:r>
              <a:rPr lang="fi-FI" sz="1400"/>
              <a:t>❌ /api/user/1</a:t>
            </a:r>
            <a:endParaRPr lang="az-Latn-AZ" sz="1400"/>
          </a:p>
          <a:p>
            <a:pPr>
              <a:lnSpc>
                <a:spcPct val="150000"/>
              </a:lnSpc>
            </a:pPr>
            <a:r>
              <a:rPr lang="fi-FI" sz="1400"/>
              <a:t>✅ /api/users/1</a:t>
            </a:r>
          </a:p>
          <a:p>
            <a:pPr>
              <a:lnSpc>
                <a:spcPct val="150000"/>
              </a:lnSpc>
            </a:pPr>
            <a:br>
              <a:rPr lang="az-Latn-AZ" sz="1400"/>
            </a:br>
            <a:r>
              <a:rPr lang="en-US" sz="1400"/>
              <a:t>4) Aydın yollar yaradın. Məsələn:</a:t>
            </a:r>
            <a:br>
              <a:rPr lang="en-US" sz="1400"/>
            </a:br>
            <a:r>
              <a:rPr lang="en-US" sz="1400" b="1"/>
              <a:t>/api/users/{id}/posts </a:t>
            </a:r>
            <a:r>
              <a:rPr lang="en-US" sz="1400"/>
              <a:t>	         → bu URL göstərir ki, müəyyən istifadəçinin postlarıdır</a:t>
            </a:r>
          </a:p>
          <a:p>
            <a:pPr>
              <a:lnSpc>
                <a:spcPct val="150000"/>
              </a:lnSpc>
            </a:pPr>
            <a:r>
              <a:rPr lang="en-US" sz="1400" b="1"/>
              <a:t>/api/posts/{id}/comments  </a:t>
            </a:r>
            <a:r>
              <a:rPr lang="en-US" sz="1400"/>
              <a:t>→ bu URL göstərir ki, müəyyən postun şərhləridir</a:t>
            </a:r>
            <a:br>
              <a:rPr lang="en-US" sz="1400"/>
            </a:br>
            <a:endParaRPr lang="ru-RU" sz="140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36B2127-FACC-F275-B901-63C4F3EC4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412" y="2100992"/>
            <a:ext cx="4944308" cy="46554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14421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Sorting (Sıralama)</a:t>
            </a:r>
            <a:endParaRPr lang="az-Latn-AZ"/>
          </a:p>
          <a:p>
            <a:endParaRPr lang="az-Latn-AZ"/>
          </a:p>
          <a:p>
            <a:r>
              <a:rPr lang="en-US"/>
              <a:t>Məlumatın hansı qaydada gələcəyini client özü seçsi</a:t>
            </a:r>
            <a:r>
              <a:rPr lang="az-Latn-AZ"/>
              <a:t>r</a:t>
            </a:r>
            <a:r>
              <a:rPr lang="en-US"/>
              <a:t>.</a:t>
            </a:r>
            <a:r>
              <a:rPr lang="az-Latn-AZ"/>
              <a:t> Məsələn: </a:t>
            </a:r>
            <a:r>
              <a:rPr lang="az-Latn-AZ">
                <a:hlinkClick r:id="rId2"/>
              </a:rPr>
              <a:t>http://api/posts?sort=created_at&amp;order=desc</a:t>
            </a:r>
            <a:endParaRPr lang="az-Latn-AZ"/>
          </a:p>
          <a:p>
            <a:endParaRPr lang="az-Latn-AZ"/>
          </a:p>
          <a:p>
            <a:r>
              <a:rPr lang="az-Latn-AZ"/>
              <a:t>Mənası: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sort=created_at </a:t>
            </a:r>
            <a:r>
              <a:rPr lang="az-Latn-AZ"/>
              <a:t>→ yaradılma tarixinə görə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order=desc </a:t>
            </a:r>
            <a:r>
              <a:rPr lang="az-Latn-AZ"/>
              <a:t>→ yenidən köhnəyə</a:t>
            </a:r>
          </a:p>
          <a:p>
            <a:endParaRPr lang="az-Latn-AZ"/>
          </a:p>
          <a:p>
            <a:endParaRPr lang="az-Latn-AZ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EA133A-FA8C-B5F2-608F-FC992D7A9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422" y="2438400"/>
            <a:ext cx="538457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407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F439E5-6600-57B7-DEE1-7B03E7FC1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2505"/>
            <a:ext cx="4991533" cy="57154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5E8ADD-D974-8366-FFC5-C1B3BB6CA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916" y="0"/>
            <a:ext cx="66870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9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Birinci yazılışda (</a:t>
            </a:r>
            <a:r>
              <a:rPr lang="en-US" sz="1200" b="1">
                <a:solidFill>
                  <a:srgbClr val="FF0000"/>
                </a:solidFill>
              </a:rPr>
              <a:t>response()-&gt;json(...)</a:t>
            </a:r>
            <a:r>
              <a:rPr lang="en-US" sz="1200"/>
              <a:t>) </a:t>
            </a:r>
            <a:r>
              <a:rPr lang="az-Latn-AZ" sz="1200"/>
              <a:t>biz</a:t>
            </a:r>
            <a:r>
              <a:rPr lang="en-US" sz="1200"/>
              <a:t> Resource-u manual JSON-a çeviri</a:t>
            </a:r>
            <a:r>
              <a:rPr lang="az-Latn-AZ" sz="1200"/>
              <a:t>rik</a:t>
            </a:r>
            <a:r>
              <a:rPr lang="en-US" sz="1200"/>
              <a:t>, buna görə data wrapper olmur.</a:t>
            </a:r>
            <a:endParaRPr lang="az-Latn-AZ" sz="1200"/>
          </a:p>
          <a:p>
            <a:endParaRPr lang="az-Latn-AZ" sz="1200"/>
          </a:p>
          <a:p>
            <a:r>
              <a:rPr lang="en-US" sz="1200"/>
              <a:t>İkinci yazılışda</a:t>
            </a:r>
            <a:r>
              <a:rPr lang="az-Latn-AZ" sz="1200"/>
              <a:t> </a:t>
            </a:r>
            <a:r>
              <a:rPr lang="en-US" sz="1200"/>
              <a:t>isə (</a:t>
            </a:r>
            <a:r>
              <a:rPr lang="en-US" sz="1200" b="1">
                <a:solidFill>
                  <a:srgbClr val="FF0000"/>
                </a:solidFill>
              </a:rPr>
              <a:t>return new PostResource($post)</a:t>
            </a:r>
            <a:r>
              <a:rPr lang="en-US" sz="1200"/>
              <a:t>)</a:t>
            </a:r>
            <a:r>
              <a:rPr lang="az-Latn-AZ" sz="1200"/>
              <a:t>,</a:t>
            </a:r>
            <a:r>
              <a:rPr lang="en-US" sz="1200"/>
              <a:t> </a:t>
            </a:r>
            <a:r>
              <a:rPr lang="en-US" sz="1200" i="1"/>
              <a:t>Laravel Resource response </a:t>
            </a:r>
            <a:r>
              <a:rPr lang="en-US" sz="1200"/>
              <a:t>mexanizmini avtomatik işə salır və nəticəni standart olaraq data wrapper ilə qaytarır.</a:t>
            </a:r>
            <a:endParaRPr lang="az-Latn-AZ" sz="1200"/>
          </a:p>
          <a:p>
            <a:endParaRPr lang="en-US" sz="1200"/>
          </a:p>
          <a:p>
            <a:r>
              <a:rPr lang="en-US" sz="1200"/>
              <a:t>İkinci </a:t>
            </a:r>
            <a:r>
              <a:rPr lang="az-Latn-AZ" sz="1200"/>
              <a:t>yazılışdakı kimi r</a:t>
            </a:r>
            <a:r>
              <a:rPr lang="en-US" sz="1200"/>
              <a:t>esource-u birbaşa qaytarmaq </a:t>
            </a:r>
            <a:r>
              <a:rPr lang="en-US" sz="1200" b="1"/>
              <a:t>HTTP content negotiation</a:t>
            </a:r>
            <a:r>
              <a:rPr lang="en-US" sz="1200"/>
              <a:t>, </a:t>
            </a:r>
            <a:r>
              <a:rPr lang="en-US" sz="1200" b="1"/>
              <a:t>status code </a:t>
            </a:r>
            <a:r>
              <a:rPr lang="en-US" sz="1200"/>
              <a:t>və </a:t>
            </a:r>
            <a:r>
              <a:rPr lang="en-US" sz="1200" b="1"/>
              <a:t>future extensibility </a:t>
            </a:r>
            <a:r>
              <a:rPr lang="en-US" sz="1200"/>
              <a:t>baxımından daha düzgündür.</a:t>
            </a:r>
            <a:r>
              <a:rPr lang="az-Latn-AZ" sz="1200"/>
              <a:t> Bu terminlər haqqında növbəti slaydda.</a:t>
            </a:r>
          </a:p>
          <a:p>
            <a:endParaRPr lang="en-US" sz="1200"/>
          </a:p>
          <a:p>
            <a:r>
              <a:rPr lang="en-US" sz="1200"/>
              <a:t>İkinci üsul Laravel-in tövsiyə etdiyi (best practice) və daha professional yanaşmadır.</a:t>
            </a:r>
            <a:endParaRPr lang="az-Latn-AZ" sz="1200"/>
          </a:p>
          <a:p>
            <a:endParaRPr lang="en-US" sz="1200"/>
          </a:p>
          <a:p>
            <a:r>
              <a:rPr lang="en-US" sz="1200"/>
              <a:t>Birinci üsul yalnız xüsusi JSON strukturu tələb olunduqda məqsədəuyğundur.</a:t>
            </a:r>
            <a:endParaRPr lang="ru-RU" sz="12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D33AFA-672D-54B9-3964-43C60274FA0A}"/>
              </a:ext>
            </a:extLst>
          </p:cNvPr>
          <p:cNvGrpSpPr/>
          <p:nvPr/>
        </p:nvGrpSpPr>
        <p:grpSpPr>
          <a:xfrm>
            <a:off x="0" y="2093855"/>
            <a:ext cx="6916696" cy="4764144"/>
            <a:chOff x="0" y="2093855"/>
            <a:chExt cx="6916696" cy="47641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D3E6250-D86C-F01A-E4A1-C370400AB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093855"/>
              <a:ext cx="6916696" cy="151641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478DEB0-97AC-9EF4-F175-DE450C3E6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005938"/>
              <a:ext cx="6916696" cy="2852061"/>
            </a:xfrm>
            <a:prstGeom prst="rect">
              <a:avLst/>
            </a:prstGeom>
          </p:spPr>
        </p:pic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0913751E-06E5-E470-F0F9-49BF843C6743}"/>
                </a:ext>
              </a:extLst>
            </p:cNvPr>
            <p:cNvSpPr/>
            <p:nvPr/>
          </p:nvSpPr>
          <p:spPr>
            <a:xfrm>
              <a:off x="3200400" y="3718560"/>
              <a:ext cx="182880" cy="172720"/>
            </a:xfrm>
            <a:prstGeom prst="down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9651DB-B770-BA92-51AB-7A167104A244}"/>
              </a:ext>
            </a:extLst>
          </p:cNvPr>
          <p:cNvGrpSpPr/>
          <p:nvPr/>
        </p:nvGrpSpPr>
        <p:grpSpPr>
          <a:xfrm>
            <a:off x="7074108" y="2093854"/>
            <a:ext cx="5117892" cy="4764146"/>
            <a:chOff x="7074108" y="2093854"/>
            <a:chExt cx="5117892" cy="476414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68D903C-D7C8-F231-E390-AC40DCC7B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74108" y="2093854"/>
              <a:ext cx="5117892" cy="151641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D9F6098-7FF9-7B59-0AEC-083E692C3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74108" y="4005939"/>
              <a:ext cx="5117892" cy="2852061"/>
            </a:xfrm>
            <a:prstGeom prst="rect">
              <a:avLst/>
            </a:prstGeom>
          </p:spPr>
        </p:pic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3697DFA6-8DCB-12A2-5508-97743B9DE414}"/>
                </a:ext>
              </a:extLst>
            </p:cNvPr>
            <p:cNvSpPr/>
            <p:nvPr/>
          </p:nvSpPr>
          <p:spPr>
            <a:xfrm>
              <a:off x="9794240" y="3718560"/>
              <a:ext cx="182880" cy="172720"/>
            </a:xfrm>
            <a:prstGeom prst="down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3677752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İndi terminləri sadə dildə izah edim:</a:t>
            </a:r>
          </a:p>
          <a:p>
            <a:endParaRPr lang="en-US"/>
          </a:p>
          <a:p>
            <a:r>
              <a:rPr lang="en-US" b="1"/>
              <a:t>HTTP content negotiation </a:t>
            </a:r>
            <a:r>
              <a:rPr lang="en-US"/>
              <a:t>→ Laravel özü qərar verir ki, cavab JSON, JSON:API və ya başqa formatda olsun (Accept header-ə görə).</a:t>
            </a:r>
          </a:p>
          <a:p>
            <a:endParaRPr lang="en-US"/>
          </a:p>
          <a:p>
            <a:r>
              <a:rPr lang="en-US" b="1"/>
              <a:t>Status code </a:t>
            </a:r>
            <a:r>
              <a:rPr lang="en-US"/>
              <a:t>→ Resource birbaşa qaytarılanda Laravel status kodlarını (200, 201, 404) daha düzgün idarə edir, sonradan rahat dəyişmək olur.</a:t>
            </a:r>
          </a:p>
          <a:p>
            <a:endParaRPr lang="en-US"/>
          </a:p>
          <a:p>
            <a:r>
              <a:rPr lang="en-US" b="1"/>
              <a:t>Future extensibility </a:t>
            </a:r>
            <a:r>
              <a:rPr lang="en-US"/>
              <a:t>→ Gələcəkdə </a:t>
            </a:r>
            <a:r>
              <a:rPr lang="en-US" b="1"/>
              <a:t>with(), additional(), meta, links </a:t>
            </a:r>
            <a:r>
              <a:rPr lang="en-US"/>
              <a:t>kimi əlavə məlumatlar əlavə etmək çox asan olur.</a:t>
            </a:r>
          </a:p>
          <a:p>
            <a:endParaRPr lang="az-Latn-AZ"/>
          </a:p>
          <a:p>
            <a:endParaRPr lang="az-Latn-AZ"/>
          </a:p>
          <a:p>
            <a:endParaRPr lang="en-US"/>
          </a:p>
          <a:p>
            <a:r>
              <a:rPr lang="en-US" b="1"/>
              <a:t>Qısası</a:t>
            </a:r>
            <a:r>
              <a:rPr lang="en-US"/>
              <a:t>:</a:t>
            </a:r>
            <a:r>
              <a:rPr lang="az-Latn-AZ"/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/>
              <a:t>new PostResource($post) </a:t>
            </a:r>
            <a:r>
              <a:rPr lang="en-US"/>
              <a:t>→ Laravel-in native, genişlənə bilən və professional API yolu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/>
              <a:t>response()-&gt;json(...) </a:t>
            </a:r>
            <a:r>
              <a:rPr lang="en-US"/>
              <a:t>→ manual, sadə və məhdud yanaşma</a:t>
            </a:r>
            <a:endParaRPr lang="az-Latn-AZ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142587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Əgər ikinci yazılışda olduğu kimi yazmaq ancaq </a:t>
            </a:r>
            <a:r>
              <a:rPr lang="az-Latn-AZ" sz="1600" b="1"/>
              <a:t>data wrapper</a:t>
            </a:r>
            <a:r>
              <a:rPr lang="az-Latn-AZ" sz="1600"/>
              <a:t>-ini deaktiv etmək istəyirsinizsə onda `</a:t>
            </a:r>
            <a:r>
              <a:rPr lang="az-Latn-AZ" sz="1600" b="1"/>
              <a:t>PostResource</a:t>
            </a:r>
            <a:r>
              <a:rPr lang="az-Latn-AZ" sz="1600"/>
              <a:t>` içində </a:t>
            </a:r>
            <a:r>
              <a:rPr lang="en-US" sz="1600" b="1"/>
              <a:t>$wrap </a:t>
            </a:r>
            <a:r>
              <a:rPr lang="az-Latn-AZ" sz="1600"/>
              <a:t>dəyişkəni yaradaraq ona </a:t>
            </a:r>
            <a:r>
              <a:rPr lang="az-Latn-AZ" sz="1600" b="1"/>
              <a:t>null</a:t>
            </a:r>
            <a:r>
              <a:rPr lang="az-Latn-AZ" sz="1600"/>
              <a:t> dəyərini verməlisiniz.</a:t>
            </a:r>
          </a:p>
          <a:p>
            <a:endParaRPr lang="az-Latn-AZ" sz="1600"/>
          </a:p>
          <a:p>
            <a:r>
              <a:rPr lang="en-US" sz="1600" b="1">
                <a:solidFill>
                  <a:srgbClr val="FF0000"/>
                </a:solidFill>
              </a:rPr>
              <a:t>public static $wrap = null; </a:t>
            </a:r>
            <a:r>
              <a:rPr lang="en-US" sz="1600"/>
              <a:t>Resource response-da avtomatik gələn </a:t>
            </a:r>
            <a:r>
              <a:rPr lang="en-US" sz="1600" b="1"/>
              <a:t>data wrapper</a:t>
            </a:r>
            <a:r>
              <a:rPr lang="en-US" sz="1600"/>
              <a:t>-ini </a:t>
            </a:r>
            <a:r>
              <a:rPr lang="en-US" sz="1600" i="1"/>
              <a:t>deaktiv</a:t>
            </a:r>
            <a:r>
              <a:rPr lang="en-US" sz="1600"/>
              <a:t> edir. Yəni </a:t>
            </a:r>
            <a:r>
              <a:rPr lang="en-US" sz="1600" b="1">
                <a:solidFill>
                  <a:srgbClr val="FF0000"/>
                </a:solidFill>
              </a:rPr>
              <a:t>new PostResource($post) </a:t>
            </a:r>
            <a:r>
              <a:rPr lang="en-US" sz="1600"/>
              <a:t>qaytarıldıqda JSON birbaşa obyekt kimi gəlir, data açarı olmur.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E26BA0-6B10-1C09-DE9F-7E5E58B77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88627"/>
            <a:ext cx="8715375" cy="5040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1E3215-300B-E706-2235-F96EEC087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7631" y="3326078"/>
            <a:ext cx="2644369" cy="11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857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Həmin </a:t>
            </a:r>
            <a:r>
              <a:rPr lang="en-US" sz="1800" b="1"/>
              <a:t>data wrapper</a:t>
            </a:r>
            <a:r>
              <a:rPr lang="en-US" sz="1800"/>
              <a:t>-ini </a:t>
            </a:r>
            <a:r>
              <a:rPr lang="en-US" sz="1800" i="1"/>
              <a:t>deaktiv</a:t>
            </a:r>
            <a:r>
              <a:rPr lang="en-US" sz="1800"/>
              <a:t> </a:t>
            </a:r>
            <a:r>
              <a:rPr lang="az-Latn-AZ" sz="1800"/>
              <a:t>edilməsi sadəcə bir resource (</a:t>
            </a:r>
            <a:r>
              <a:rPr lang="az-Latn-AZ" sz="1800" b="1"/>
              <a:t>PostResource</a:t>
            </a:r>
            <a:r>
              <a:rPr lang="az-Latn-AZ" sz="1800"/>
              <a:t>) üçündür. </a:t>
            </a:r>
          </a:p>
          <a:p>
            <a:endParaRPr lang="az-Latn-AZ"/>
          </a:p>
          <a:p>
            <a:r>
              <a:rPr lang="az-Latn-AZ" b="1">
                <a:solidFill>
                  <a:srgbClr val="0070C0"/>
                </a:solidFill>
              </a:rPr>
              <a:t>Global</a:t>
            </a:r>
            <a:r>
              <a:rPr lang="az-Latn-AZ"/>
              <a:t> şəkildə bütün resource –lar üçün </a:t>
            </a:r>
            <a:r>
              <a:rPr lang="en-US" sz="1800" b="1"/>
              <a:t>data wrapper</a:t>
            </a:r>
            <a:r>
              <a:rPr lang="en-US" sz="1800"/>
              <a:t>-ini </a:t>
            </a:r>
            <a:r>
              <a:rPr lang="en-US" sz="1800" i="1"/>
              <a:t>deaktiv</a:t>
            </a:r>
            <a:r>
              <a:rPr lang="en-US" sz="1800"/>
              <a:t> </a:t>
            </a:r>
            <a:r>
              <a:rPr lang="az-Latn-AZ" sz="1800"/>
              <a:t>etmək istəyirsinizsə, onda </a:t>
            </a:r>
            <a:r>
              <a:rPr lang="az-Latn-AZ" sz="1800" b="1">
                <a:solidFill>
                  <a:srgbClr val="FF0000"/>
                </a:solidFill>
              </a:rPr>
              <a:t>AppServiceProvider</a:t>
            </a:r>
            <a:r>
              <a:rPr lang="az-Latn-AZ" sz="1800"/>
              <a:t> faylında aşağıdakı kimi yaza bilərsiz:</a:t>
            </a:r>
            <a:endParaRPr lang="en-US" sz="1800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FD5CDB-2D6D-6C44-DF33-9132FBE16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688" y="1708633"/>
            <a:ext cx="5204624" cy="481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712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Sonradan bu sətrləri kommentə aldım.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21DA0F-C978-A90E-1006-6691289A5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466" y="1203767"/>
            <a:ext cx="9099068" cy="445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8543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33884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əmrlə Laravel üçün hazır giriş–qeydiyyat sistemi quraşdırılır. Yəni login, register, şifrəni unutdum kimi funksiyalar avtomatik əlavə olunur. Kodlar sadə və oxunaqlı olur, öyrənmək və dəyişmək asandır. Əsas məqsəd: auth-u sıfırdan yazmadan tez başlamaq.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C44953-BE9B-4665-5BBF-31EC76654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690" y="1733403"/>
            <a:ext cx="9228620" cy="339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7488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E0F385-860E-2E6D-16CD-B04ACB329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27" y="2175401"/>
            <a:ext cx="10676545" cy="250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3627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Breeze və buna bənzər bəzi paketlər yüklənən zaman həmin paketlər bəzi faylları sıfırdan yazır. Məsələn APİ faylında əvvəl yazdığımız kodlar silindir. Ancaq GİT -ə hər dəfə push etdiyimiz üçün, keçmiş fayllardan bu kodları geri götürə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7AAAEB-D9AF-B3A5-C5CF-F19B4D857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9681"/>
            <a:ext cx="10372725" cy="538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2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Filtering (Filtrləmə)</a:t>
            </a:r>
            <a:endParaRPr lang="az-Latn-AZ"/>
          </a:p>
          <a:p>
            <a:endParaRPr lang="az-Latn-AZ"/>
          </a:p>
          <a:p>
            <a:r>
              <a:rPr lang="en-US"/>
              <a:t>Lazımsız məlumatları yox, dəqiq axtarılanları almaq.</a:t>
            </a:r>
            <a:r>
              <a:rPr lang="az-Latn-AZ"/>
              <a:t> Məsələn: </a:t>
            </a:r>
            <a:r>
              <a:rPr lang="az-Latn-AZ">
                <a:hlinkClick r:id="rId2"/>
              </a:rPr>
              <a:t>http://api/posts?author_id=3&amp;status=published</a:t>
            </a:r>
            <a:endParaRPr lang="az-Latn-AZ"/>
          </a:p>
          <a:p>
            <a:endParaRPr lang="az-Latn-AZ"/>
          </a:p>
          <a:p>
            <a:r>
              <a:rPr lang="az-Latn-AZ"/>
              <a:t>Mənası: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author_id=3 </a:t>
            </a:r>
            <a:r>
              <a:rPr lang="az-Latn-AZ"/>
              <a:t>→ müəllifi 3 olan postlar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status=published </a:t>
            </a:r>
            <a:r>
              <a:rPr lang="az-Latn-AZ"/>
              <a:t>→ yalnız yayımlanmışlar</a:t>
            </a:r>
          </a:p>
          <a:p>
            <a:endParaRPr lang="az-Latn-AZ"/>
          </a:p>
          <a:p>
            <a:endParaRPr lang="az-Latn-AZ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DDBF80-3F6D-9EBE-17CA-5B313C008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422" y="2438400"/>
            <a:ext cx="538457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5811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508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web.php ilə api.php fərqi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web.php </a:t>
            </a:r>
            <a:r>
              <a:rPr lang="en-US" sz="1600"/>
              <a:t>→ brauzer üçündür: session, cookie, CSRF, redirect, Blade view, login səhifələri.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api.php </a:t>
            </a:r>
            <a:r>
              <a:rPr lang="en-US" sz="1600"/>
              <a:t>→ API üçündür: stateless (session yoxdur), token/JWT ilə auth, JSON response</a:t>
            </a:r>
            <a:r>
              <a:rPr lang="az-Latn-AZ" sz="1600"/>
              <a:t> mövcuddur</a:t>
            </a:r>
            <a:r>
              <a:rPr lang="en-US" sz="1600"/>
              <a:t>.</a:t>
            </a:r>
          </a:p>
          <a:p>
            <a:endParaRPr lang="en-US" sz="1600"/>
          </a:p>
          <a:p>
            <a:r>
              <a:rPr lang="en-US" sz="1600" b="1"/>
              <a:t>require __DIR__.'/auth.php'; </a:t>
            </a:r>
            <a:r>
              <a:rPr lang="en-US" sz="1600"/>
              <a:t>nə edir?</a:t>
            </a:r>
          </a:p>
          <a:p>
            <a:endParaRPr lang="en-US" sz="1600"/>
          </a:p>
          <a:p>
            <a:r>
              <a:rPr lang="en-US" sz="1600"/>
              <a:t>Bu sətir Breeze-in web üçün olan login/register routelarını (/login, /register, /logout) </a:t>
            </a:r>
            <a:r>
              <a:rPr lang="en-US" sz="1600" b="1"/>
              <a:t>web.php</a:t>
            </a:r>
            <a:r>
              <a:rPr lang="en-US" sz="1600"/>
              <a:t>-ə əlavə edir.</a:t>
            </a:r>
            <a:r>
              <a:rPr lang="az-Latn-AZ" sz="1600"/>
              <a:t> </a:t>
            </a:r>
            <a:r>
              <a:rPr lang="en-US" sz="1600"/>
              <a:t>Yəni səhifə əsaslı (HTML) auth üçündür, API üçün yox.</a:t>
            </a:r>
          </a:p>
          <a:p>
            <a:endParaRPr lang="en-US" sz="1600"/>
          </a:p>
          <a:p>
            <a:r>
              <a:rPr lang="en-US" sz="1600"/>
              <a:t>Sən yalnız </a:t>
            </a:r>
            <a:r>
              <a:rPr lang="en-US" sz="1600" b="1"/>
              <a:t>api.php </a:t>
            </a:r>
            <a:r>
              <a:rPr lang="en-US" sz="1600"/>
              <a:t>istifadə edəcəksənsə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/>
              <a:t>routes/web.php ümumiyyətlə lazım deyil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require __DIR__.'/auth.php'; </a:t>
            </a:r>
            <a:r>
              <a:rPr lang="en-US" sz="1600"/>
              <a:t>mütləq silinməli və ya kommentə alınmalıdır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/>
              <a:t>Əks halda Laravel boşuna web auth routelarını yükləyəcək və qarışıqlıq yaranacaq</a:t>
            </a:r>
            <a:endParaRPr lang="az-Latn-AZ" sz="1600"/>
          </a:p>
          <a:p>
            <a:endParaRPr lang="az-Latn-AZ" sz="1600"/>
          </a:p>
          <a:p>
            <a:endParaRPr lang="ru-RU"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9D343-75BE-9B85-5DA3-A5D934E70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850" y="3963787"/>
            <a:ext cx="5010150" cy="289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4298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557020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 faylın adı çox uzun olduğu üçün `</a:t>
            </a:r>
            <a:r>
              <a:rPr lang="en-US" b="1" u="sng">
                <a:solidFill>
                  <a:srgbClr val="A6E22E"/>
                </a:solidFill>
                <a:effectLst/>
                <a:latin typeface="CaskaydiaCove Nerd Font Mono"/>
              </a:rPr>
              <a:t>AuthenticatedSessionController</a:t>
            </a:r>
            <a:r>
              <a:rPr lang="az-Latn-AZ"/>
              <a:t>` onu daha qısa olan </a:t>
            </a:r>
            <a:r>
              <a:rPr lang="az-Latn-AZ" b="1">
                <a:solidFill>
                  <a:srgbClr val="0070C0"/>
                </a:solidFill>
              </a:rPr>
              <a:t>LoginController</a:t>
            </a:r>
            <a:r>
              <a:rPr lang="az-Latn-AZ"/>
              <a:t> ilə əvəz etmək istəyirəm.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D50F3-45DF-BF54-844B-93FE34A5E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062" y="2026501"/>
            <a:ext cx="7132938" cy="483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6588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498E0D-2055-C0E3-E945-D7861A65A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8611"/>
            <a:ext cx="12192000" cy="541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3582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HasApiTokens avtomatik əlavə edilir ancaq bəzən unudulur. Əgər yoxdursa manual əlavə edin.</a:t>
            </a:r>
          </a:p>
          <a:p>
            <a:endParaRPr lang="az-Latn-AZ"/>
          </a:p>
          <a:p>
            <a:r>
              <a:rPr lang="en-US"/>
              <a:t>HasApiTokens istifadəçiyə API token yaratmaq və idarə etmək imkanı verir. Sanctum bu trait olmadan login zamanı token yarada bilməz və auth işləməz.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3C6897-3A1C-B8AD-8AAD-2CD704964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576" y="1200328"/>
            <a:ext cx="5898423" cy="565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166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575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>
                <a:solidFill>
                  <a:srgbClr val="0070C0"/>
                </a:solidFill>
              </a:rPr>
              <a:t>RegisteredUserController</a:t>
            </a:r>
            <a:r>
              <a:rPr lang="az-Latn-AZ"/>
              <a:t> faylından `</a:t>
            </a:r>
            <a:r>
              <a:rPr lang="az-Latn-AZ" b="1">
                <a:solidFill>
                  <a:srgbClr val="0070C0"/>
                </a:solidFill>
              </a:rPr>
              <a:t>Auth::login($user);</a:t>
            </a:r>
            <a:r>
              <a:rPr lang="az-Latn-AZ"/>
              <a:t>` sətrini silirik. </a:t>
            </a:r>
          </a:p>
          <a:p>
            <a:pPr>
              <a:lnSpc>
                <a:spcPct val="150000"/>
              </a:lnSpc>
            </a:pPr>
            <a:r>
              <a:rPr lang="en-US"/>
              <a:t>Auth::login($user); session əsaslı (web) login edir.</a:t>
            </a:r>
          </a:p>
          <a:p>
            <a:pPr>
              <a:lnSpc>
                <a:spcPct val="150000"/>
              </a:lnSpc>
            </a:pPr>
            <a:r>
              <a:rPr lang="en-US"/>
              <a:t>API-only + Sanctum istifadə edəndə session və cookie yoxdur, token ilə işlənir.</a:t>
            </a:r>
          </a:p>
          <a:p>
            <a:pPr>
              <a:lnSpc>
                <a:spcPct val="150000"/>
              </a:lnSpc>
            </a:pPr>
            <a:r>
              <a:rPr lang="en-US"/>
              <a:t>O sətri silməklə istifadəçi avtomatik login edilmir, yalnız token verilərək auth olunur.</a:t>
            </a:r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7C2636-7E0B-3BA0-259E-261BADC72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146" y="1687286"/>
            <a:ext cx="7912853" cy="517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47583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route `</a:t>
            </a:r>
            <a:r>
              <a:rPr lang="en-US" b="1">
                <a:solidFill>
                  <a:srgbClr val="0070C0"/>
                </a:solidFill>
              </a:rPr>
              <a:t>routes\auth.php</a:t>
            </a:r>
            <a:r>
              <a:rPr lang="en-US"/>
              <a:t>` fayl</a:t>
            </a:r>
            <a:r>
              <a:rPr lang="az-Latn-AZ"/>
              <a:t>ında artıq mövcuddur və biz həmin routu çağırırıq.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4A05BD-FD11-9485-AE2E-1D19334B8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332"/>
            <a:ext cx="4299857" cy="18133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FA0DF1-0722-5DF1-75DC-CAC50183B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903" y="3238186"/>
            <a:ext cx="10585097" cy="361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3417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129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/>
              <a:t>Bu fayl API üzərindən yeni istifadəçi qeydiyyatını (register) idarə edir.</a:t>
            </a:r>
          </a:p>
          <a:p>
            <a:pPr>
              <a:lnSpc>
                <a:spcPct val="150000"/>
              </a:lnSpc>
            </a:pPr>
            <a:r>
              <a:rPr lang="en-US"/>
              <a:t>$request-&gt;validate() gələn məlumatların düzgün və təhlükəsiz olmasını yoxlayır.</a:t>
            </a:r>
          </a:p>
          <a:p>
            <a:pPr>
              <a:lnSpc>
                <a:spcPct val="150000"/>
              </a:lnSpc>
            </a:pPr>
            <a:r>
              <a:rPr lang="en-US"/>
              <a:t>name, email, password üçün mütləqlik, format və unikallıq qaydaları təyin olunur.</a:t>
            </a:r>
          </a:p>
          <a:p>
            <a:pPr>
              <a:lnSpc>
                <a:spcPct val="150000"/>
              </a:lnSpc>
            </a:pPr>
            <a:r>
              <a:rPr lang="en-US"/>
              <a:t>confirmed parolun password_confirmation ilə eyni olmasını tələb edir.</a:t>
            </a:r>
          </a:p>
          <a:p>
            <a:pPr>
              <a:lnSpc>
                <a:spcPct val="150000"/>
              </a:lnSpc>
            </a:pPr>
            <a:r>
              <a:rPr lang="en-US"/>
              <a:t>Validation keçməzsə, istifadəçi yaradılmadan 422 error qaytarılır.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3BA2EC-8533-1950-6895-5B5187677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514" y="2172654"/>
            <a:ext cx="7859486" cy="468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3422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isə </a:t>
            </a:r>
            <a:r>
              <a:rPr lang="en-US" b="1">
                <a:solidFill>
                  <a:srgbClr val="FF0000"/>
                </a:solidFill>
              </a:rPr>
              <a:t>require __DIR__.'/auth.php’; </a:t>
            </a:r>
            <a:r>
              <a:rPr lang="az-Latn-AZ"/>
              <a:t>sətirini</a:t>
            </a:r>
            <a:r>
              <a:rPr lang="en-US"/>
              <a:t> </a:t>
            </a:r>
            <a:r>
              <a:rPr lang="en-US" b="1"/>
              <a:t>web.php </a:t>
            </a:r>
            <a:r>
              <a:rPr lang="en-US"/>
              <a:t>içindən sildikdən sonra </a:t>
            </a:r>
            <a:r>
              <a:rPr lang="en-US" b="1"/>
              <a:t>api.php </a:t>
            </a:r>
            <a:r>
              <a:rPr lang="en-US"/>
              <a:t>içində </a:t>
            </a:r>
            <a:r>
              <a:rPr lang="az-Latn-AZ"/>
              <a:t>yazırıq. Əgər </a:t>
            </a:r>
            <a:r>
              <a:rPr lang="en-US"/>
              <a:t>yazmasaq onda postman ilə bu </a:t>
            </a:r>
            <a:r>
              <a:rPr lang="az-Latn-AZ"/>
              <a:t>route </a:t>
            </a:r>
            <a:r>
              <a:rPr lang="en-US"/>
              <a:t> </a:t>
            </a:r>
            <a:r>
              <a:rPr lang="en-US" b="1">
                <a:solidFill>
                  <a:srgbClr val="0070C0"/>
                </a:solidFill>
              </a:rPr>
              <a:t>http://laravelapi.test/api/register </a:t>
            </a:r>
            <a:r>
              <a:rPr lang="en-US" b="1">
                <a:solidFill>
                  <a:srgbClr val="00B050"/>
                </a:solidFill>
              </a:rPr>
              <a:t>post</a:t>
            </a:r>
            <a:r>
              <a:rPr lang="en-US"/>
              <a:t> metodu vasitəsi ilə dataları aşağıdakı kimi göndərsək </a:t>
            </a:r>
          </a:p>
          <a:p>
            <a:endParaRPr lang="en-US"/>
          </a:p>
          <a:p>
            <a:r>
              <a:rPr lang="en-US" b="1"/>
              <a:t>{</a:t>
            </a:r>
          </a:p>
          <a:p>
            <a:r>
              <a:rPr lang="en-US" b="1"/>
              <a:t>    "name": "Bob",</a:t>
            </a:r>
          </a:p>
          <a:p>
            <a:r>
              <a:rPr lang="en-US" b="1"/>
              <a:t>    "email": "bob@example@gmail.com",</a:t>
            </a:r>
          </a:p>
          <a:p>
            <a:r>
              <a:rPr lang="en-US" b="1"/>
              <a:t>    "password": "12345678",</a:t>
            </a:r>
          </a:p>
          <a:p>
            <a:r>
              <a:rPr lang="en-US" b="1"/>
              <a:t>    "password_confirmation": "12345678"</a:t>
            </a:r>
          </a:p>
          <a:p>
            <a:r>
              <a:rPr lang="en-US" b="1"/>
              <a:t>}</a:t>
            </a:r>
          </a:p>
          <a:p>
            <a:endParaRPr lang="en-US"/>
          </a:p>
          <a:p>
            <a:r>
              <a:rPr lang="en-US" b="1">
                <a:solidFill>
                  <a:schemeClr val="accent2"/>
                </a:solidFill>
              </a:rPr>
              <a:t>The route api/register could not be found</a:t>
            </a:r>
            <a:r>
              <a:rPr lang="en-US"/>
              <a:t> xətası alarıq. </a:t>
            </a:r>
          </a:p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308901-DA15-473D-E919-1707782A4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850" y="3200400"/>
            <a:ext cx="65721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80730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register routunun işləyib işləmədiyini test edirik və BOB adlı yeni user əlavə edildi.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CE605A-732E-341E-7458-1326FA38F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6004"/>
            <a:ext cx="12192000" cy="550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09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əmr Laravel installer-ini sistem üzrə qlobal olaraq quraşdırır və </a:t>
            </a:r>
            <a:r>
              <a:rPr lang="en-US" b="1">
                <a:solidFill>
                  <a:srgbClr val="FF0000"/>
                </a:solidFill>
              </a:rPr>
              <a:t>laravel new project_adı </a:t>
            </a:r>
            <a:r>
              <a:rPr lang="en-US"/>
              <a:t>əmri ilə istənilən yerdən yeni Laravel layihəsi yaratmağa imkan verir.</a:t>
            </a:r>
            <a:endParaRPr lang="az-Latn-AZ"/>
          </a:p>
          <a:p>
            <a:endParaRPr lang="az-Latn-AZ"/>
          </a:p>
          <a:p>
            <a:r>
              <a:rPr lang="az-Latn-AZ"/>
              <a:t>Bu addımları </a:t>
            </a:r>
            <a:r>
              <a:rPr lang="az-Latn-AZ" b="1"/>
              <a:t>Laragon</a:t>
            </a:r>
            <a:r>
              <a:rPr lang="az-Latn-AZ"/>
              <a:t> qovluğunda yerləşən </a:t>
            </a:r>
            <a:r>
              <a:rPr lang="en-US" b="1"/>
              <a:t>www</a:t>
            </a:r>
            <a:r>
              <a:rPr lang="en-US"/>
              <a:t> </a:t>
            </a:r>
            <a:r>
              <a:rPr lang="az-Latn-AZ"/>
              <a:t>adlı qovluğun içində edirik.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30E74B-42BE-7BB4-10F1-30A6F28F5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082" y="2632641"/>
            <a:ext cx="6873836" cy="15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7340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web-əsaslı login mexanizmini API-əsaslı token login ilə əvəz etmək üçün aşağıdakı dəyişiklikləri edəcəyik.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5F54DF-C3F6-3C67-4F72-C998C9E2D882}"/>
              </a:ext>
            </a:extLst>
          </p:cNvPr>
          <p:cNvGrpSpPr/>
          <p:nvPr/>
        </p:nvGrpSpPr>
        <p:grpSpPr>
          <a:xfrm>
            <a:off x="1" y="608100"/>
            <a:ext cx="12191998" cy="6249900"/>
            <a:chOff x="1" y="608100"/>
            <a:chExt cx="12191998" cy="62499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39BC922-7771-BCE9-1CDC-F6063C503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608100"/>
              <a:ext cx="5704113" cy="390313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62E0CC7-1CAC-236D-96DC-5F1D29EB4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6588" y="2954863"/>
              <a:ext cx="5965411" cy="3903137"/>
            </a:xfrm>
            <a:prstGeom prst="rect">
              <a:avLst/>
            </a:prstGeom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47F4870F-7302-0BD5-B71A-8CB2228D5960}"/>
                </a:ext>
              </a:extLst>
            </p:cNvPr>
            <p:cNvSpPr/>
            <p:nvPr/>
          </p:nvSpPr>
          <p:spPr>
            <a:xfrm>
              <a:off x="5823857" y="3324195"/>
              <a:ext cx="272143" cy="268091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14410898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139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Əvvəlki kod session və cookie üzərindən işləyirdi, API üçün uyğun deyildi.</a:t>
            </a:r>
          </a:p>
          <a:p>
            <a:endParaRPr lang="en-US" sz="1600"/>
          </a:p>
          <a:p>
            <a:r>
              <a:rPr lang="en-US" sz="1600" b="1">
                <a:solidFill>
                  <a:srgbClr val="0070C0"/>
                </a:solidFill>
              </a:rPr>
              <a:t>$request-&gt;session()-&gt;regenerate() </a:t>
            </a:r>
            <a:r>
              <a:rPr lang="en-US" sz="1600"/>
              <a:t>session hijacking-dən qoruma üçündür, amma API-də session istifadə edilmir. </a:t>
            </a:r>
            <a:r>
              <a:rPr lang="az-Latn-AZ" sz="1600"/>
              <a:t>Onun üçündə bu sətri silirik.</a:t>
            </a:r>
          </a:p>
          <a:p>
            <a:endParaRPr lang="az-Latn-AZ" sz="16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$request-&gt;user() </a:t>
            </a:r>
            <a:r>
              <a:rPr lang="en-US" sz="1600"/>
              <a:t>→ </a:t>
            </a:r>
            <a:r>
              <a:rPr lang="az-Latn-AZ" sz="1600"/>
              <a:t>ilə </a:t>
            </a:r>
            <a:r>
              <a:rPr lang="en-US" sz="1600"/>
              <a:t>login olmuş istifadəçini alır</a:t>
            </a:r>
            <a:r>
              <a:rPr lang="az-Latn-AZ" sz="1600"/>
              <a:t>ıq</a:t>
            </a:r>
            <a:r>
              <a:rPr lang="en-US" sz="1600"/>
              <a:t>.</a:t>
            </a:r>
            <a:endParaRPr lang="az-Latn-AZ" sz="16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createToken() </a:t>
            </a:r>
            <a:r>
              <a:rPr lang="en-US" sz="1600"/>
              <a:t>ilə istifadəçi üçün yeni Sanctum API token</a:t>
            </a:r>
            <a:r>
              <a:rPr lang="az-Latn-AZ" sz="1600"/>
              <a:t> </a:t>
            </a:r>
            <a:r>
              <a:rPr lang="en-US" sz="1600"/>
              <a:t>yaradı</a:t>
            </a:r>
            <a:r>
              <a:rPr lang="az-Latn-AZ" sz="1600"/>
              <a:t>rıq</a:t>
            </a:r>
            <a:r>
              <a:rPr lang="en-US" sz="1600"/>
              <a:t>.</a:t>
            </a:r>
            <a:endParaRPr lang="az-Latn-AZ" sz="16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plainTextToken</a:t>
            </a:r>
            <a:r>
              <a:rPr lang="en-US" sz="1600"/>
              <a:t> isə həmin tokenin oxunaqlı və client-ə göndəriləcək real string versiyası</a:t>
            </a:r>
            <a:r>
              <a:rPr lang="az-Latn-AZ" sz="1600"/>
              <a:t>na çevirmək üçündür</a:t>
            </a:r>
            <a:r>
              <a:rPr lang="en-US" sz="1600"/>
              <a:t>.</a:t>
            </a:r>
            <a:endParaRPr lang="az-Latn-AZ" sz="16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response()-&gt;noContent() </a:t>
            </a:r>
            <a:r>
              <a:rPr lang="en-US" sz="1600"/>
              <a:t>yalnız 204 boş cavab qaytarırdı, client isə token ala bilmirdi.</a:t>
            </a:r>
            <a:r>
              <a:rPr lang="az-Latn-AZ" sz="1600"/>
              <a:t> Bunun üçündə onu aradan qaldıraraq, geriyə ARRAY qaytarmasını dedik.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600"/>
              <a:t>Array içində isə </a:t>
            </a:r>
            <a:r>
              <a:rPr lang="az-Latn-AZ" sz="1600" b="1"/>
              <a:t>UserResource</a:t>
            </a:r>
            <a:r>
              <a:rPr lang="az-Latn-AZ" sz="1600"/>
              <a:t> ilə user məlumatını və </a:t>
            </a:r>
            <a:r>
              <a:rPr lang="az-Latn-AZ" sz="1600" b="1"/>
              <a:t>tokeni</a:t>
            </a:r>
            <a:r>
              <a:rPr lang="az-Latn-AZ" sz="1600"/>
              <a:t> standart JSON formatında qaytarırıq.</a:t>
            </a:r>
          </a:p>
          <a:p>
            <a:endParaRPr lang="az-Latn-AZ"/>
          </a:p>
          <a:p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DD9BD-2F49-FC95-7B27-86B00596D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171" y="3693545"/>
            <a:ext cx="7064829" cy="316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135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Login əməliyyatının işləyib işləmədiyini test edirik. Əgər token yaradıldısa deməli işləyir.</a:t>
            </a:r>
          </a:p>
          <a:p>
            <a:endParaRPr lang="az-Latn-AZ"/>
          </a:p>
          <a:p>
            <a:r>
              <a:rPr lang="az-Latn-AZ"/>
              <a:t>Bu route işə düşdükə biz BOB adlı istifadəçinin hesabına login edilmiş olacağıq.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95E481-DAF0-F860-63A8-072AB3036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659" y="2300845"/>
            <a:ext cx="9937341" cy="45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8665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postları əldə etmək postmanda ayrıca route yaradırıq və dataların əldə edilib edilmədiyini Send düyməsini klikləyərək yoxlayırıq. </a:t>
            </a:r>
          </a:p>
          <a:p>
            <a:endParaRPr lang="az-Latn-AZ"/>
          </a:p>
          <a:p>
            <a:r>
              <a:rPr lang="az-Latn-AZ"/>
              <a:t>Datalar əldə edilir. 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0FA24B-973D-A391-10B0-82EC8511F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886" y="1378541"/>
            <a:ext cx="7990114" cy="547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5686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Sonra bütün routlarımızı `</a:t>
            </a:r>
            <a:r>
              <a:rPr lang="az-Latn-AZ" b="1"/>
              <a:t>auth:sanctum</a:t>
            </a:r>
            <a:r>
              <a:rPr lang="az-Latn-AZ"/>
              <a:t>` </a:t>
            </a:r>
            <a:r>
              <a:rPr lang="en-US"/>
              <a:t>middleware </a:t>
            </a:r>
            <a:r>
              <a:rPr lang="az-Latn-AZ"/>
              <a:t>altında yerləşdirərək qoruma altında alırıq.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C2D3D3-5F7E-4C47-2936-6B0A6E932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629" y="1923072"/>
            <a:ext cx="7489371" cy="493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18347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Və təkrar SEND düyməsini klikləyirik və dataların əldə edilmədiyini görürük.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945E95-103E-D6F8-0079-376EE8171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935" y="2582810"/>
            <a:ext cx="9983065" cy="427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2198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Indi </a:t>
            </a:r>
            <a:r>
              <a:rPr lang="az-Latn-AZ"/>
              <a:t>bayaq yaratmış olduğumuz tokeni kopyalayırıq: </a:t>
            </a:r>
            <a:r>
              <a:rPr lang="en-US" b="1">
                <a:solidFill>
                  <a:srgbClr val="CE9178"/>
                </a:solidFill>
                <a:effectLst/>
                <a:latin typeface="IBMPlexMono"/>
              </a:rPr>
              <a:t>1|2lZMB8g3cCKwheIAsA6mBzCl9Gjn4MMIg0T66iaa98ec6f59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95E481-DAF0-F860-63A8-072AB3036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659" y="2300845"/>
            <a:ext cx="9937341" cy="45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771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Göstərilən yerə yerləşdiririk.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C2D433-8BC1-03AB-27AD-7238A6FD4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669" y="1690385"/>
            <a:ext cx="9960203" cy="38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0614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Və təkrar SEND düyməsini klikləyirik. Artıq dataların gəldiyini görə bilərik.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902993-D8C1-B066-82AB-57128BD14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256" y="518148"/>
            <a:ext cx="9263743" cy="633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13185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 sahənin tipini </a:t>
            </a:r>
            <a:r>
              <a:rPr lang="az-Latn-AZ" b="1"/>
              <a:t>No Auth </a:t>
            </a:r>
            <a:r>
              <a:rPr lang="az-Latn-AZ"/>
              <a:t>olaraq saxlaya və </a:t>
            </a:r>
            <a:r>
              <a:rPr lang="az-Latn-AZ" b="1"/>
              <a:t>Headers</a:t>
            </a:r>
            <a:r>
              <a:rPr lang="az-Latn-AZ"/>
              <a:t> başlığı altında da həmin </a:t>
            </a:r>
            <a:r>
              <a:rPr lang="az-Latn-AZ" b="1"/>
              <a:t>tokeni</a:t>
            </a:r>
            <a:r>
              <a:rPr lang="az-Latn-AZ"/>
              <a:t> serverə göndərə bilərik Nəticə olaraq yenə dataları əldə edəcəyik (Aşağı sağ şəkil). Bu yazı şəkli həmin tokeni sadəcə posts routuruna tətbiq edir. Onun üçün əvvəlki qaydaya geri qaytarırıq.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B468D4-2ABA-1101-6EAC-81EFFE1A1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8166"/>
            <a:ext cx="5711671" cy="27493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90F3F5-287E-5838-9626-FA40EACA2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122" y="2492828"/>
            <a:ext cx="6128877" cy="436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09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APİ yazacağıqsa onda </a:t>
            </a:r>
            <a:r>
              <a:rPr lang="az-Latn-AZ" b="1"/>
              <a:t>none</a:t>
            </a:r>
            <a:r>
              <a:rPr lang="az-Latn-AZ"/>
              <a:t> seçərək dəvam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DEF3A-9C61-1B42-7191-8F8A9505C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545" y="1741023"/>
            <a:ext cx="5646909" cy="33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9676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sətir hal-hazırda token ilə daxil olmuş istifadəçinin id-sini avtomatik postun author_id sahəsinə yazır, yəni postu kim yaradıbsa DB-də onunla əlaqələndirir.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B86A64-1AE5-6D46-D989-DF24BB1E6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494" y="646330"/>
            <a:ext cx="6620505" cy="62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4258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1C07D3-CFEB-EAF4-18E3-1ACFF67EC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103" y="1085647"/>
            <a:ext cx="8923793" cy="468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901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E68D1B-C46A-C75B-3F4C-72A4E1C3D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362" y="2030609"/>
            <a:ext cx="9175275" cy="27967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8144609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indi `</a:t>
            </a:r>
            <a:r>
              <a:rPr lang="az-Latn-AZ" b="1"/>
              <a:t>http://laravelapi.test/api/v1/posts </a:t>
            </a:r>
            <a:r>
              <a:rPr lang="az-Latn-AZ"/>
              <a:t>` bu routu işə salsaq </a:t>
            </a:r>
            <a:r>
              <a:rPr lang="az-Latn-AZ" i="1"/>
              <a:t>bütün istifadəçilərin postlarını </a:t>
            </a:r>
            <a:r>
              <a:rPr lang="az-Latn-AZ"/>
              <a:t>əldə edəcəyik.</a:t>
            </a:r>
          </a:p>
          <a:p>
            <a:endParaRPr lang="az-Latn-AZ"/>
          </a:p>
          <a:p>
            <a:r>
              <a:rPr lang="az-Latn-AZ"/>
              <a:t>Ancaq bizə sadəcə hal-hazırda sistemdə girişdə olan istifadəçinin yənin BOB istifadəçisinin postlarını əldə etmək lazımdır.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F3B17F-9ADA-8ECC-85D7-A5F8AE773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742" y="1326319"/>
            <a:ext cx="7881257" cy="553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1661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011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Əgər məqsəd hazırda sistemə token ilə daxil olmuş istifadəçinin öz postlarını əldə etməkdirsə, onda 1ci şəkildəki kodu 2ci şəkildəki kod ilə dəyişdiririk.</a:t>
            </a:r>
          </a:p>
          <a:p>
            <a:endParaRPr lang="az-Latn-AZ" sz="1600"/>
          </a:p>
          <a:p>
            <a:pPr>
              <a:lnSpc>
                <a:spcPct val="150000"/>
              </a:lnSpc>
            </a:pPr>
            <a:r>
              <a:rPr lang="en-US" sz="1600" b="1"/>
              <a:t>request()-&gt;user() </a:t>
            </a:r>
            <a:r>
              <a:rPr lang="en-US" sz="1600"/>
              <a:t>Sanctum vasitəsilə </a:t>
            </a:r>
            <a:r>
              <a:rPr lang="en-US" sz="1600" b="1"/>
              <a:t>auth</a:t>
            </a:r>
            <a:r>
              <a:rPr lang="en-US" sz="1600"/>
              <a:t> olunmuş istifadəçini qaytarır.</a:t>
            </a:r>
          </a:p>
          <a:p>
            <a:pPr>
              <a:lnSpc>
                <a:spcPct val="150000"/>
              </a:lnSpc>
            </a:pPr>
            <a:r>
              <a:rPr lang="en-US" sz="1600" b="1"/>
              <a:t>$user-&gt;posts() </a:t>
            </a:r>
            <a:r>
              <a:rPr lang="en-US" sz="1600"/>
              <a:t>→ User–Post hasMany əlaqəsi ilə yalnız </a:t>
            </a:r>
            <a:r>
              <a:rPr lang="en-US" sz="1600" i="1"/>
              <a:t>həmin istifadəçiyə aid postları </a:t>
            </a:r>
            <a:r>
              <a:rPr lang="en-US" sz="1600"/>
              <a:t>seçir.</a:t>
            </a:r>
          </a:p>
          <a:p>
            <a:pPr>
              <a:lnSpc>
                <a:spcPct val="150000"/>
              </a:lnSpc>
            </a:pPr>
            <a:r>
              <a:rPr lang="en-US" sz="1600" b="1"/>
              <a:t>with('author') </a:t>
            </a:r>
            <a:r>
              <a:rPr lang="en-US" sz="1600"/>
              <a:t>→ hər post üçün müəllif məlumatını əvvəlcədən yükləyir (əlavə query-lər olmasın deyə).</a:t>
            </a:r>
            <a:r>
              <a:rPr lang="az-Latn-AZ" sz="1600"/>
              <a:t> Müəllif məlumatlarını istəmirsinizsə bu sətri poza bilərsiniz.</a:t>
            </a:r>
            <a:endParaRPr lang="en-US" sz="1600"/>
          </a:p>
          <a:p>
            <a:pPr>
              <a:lnSpc>
                <a:spcPct val="150000"/>
              </a:lnSpc>
            </a:pPr>
            <a:r>
              <a:rPr lang="en-US" sz="1600" b="1"/>
              <a:t>paginate() </a:t>
            </a:r>
            <a:r>
              <a:rPr lang="en-US" sz="1600"/>
              <a:t>→ nəticələri</a:t>
            </a:r>
            <a:r>
              <a:rPr lang="az-Latn-AZ" sz="1600"/>
              <a:t> hissə-hissə</a:t>
            </a:r>
            <a:r>
              <a:rPr lang="en-US" sz="1600"/>
              <a:t> səhifələyir, böyük datada performansı qoruyur.</a:t>
            </a:r>
          </a:p>
          <a:p>
            <a:pPr>
              <a:lnSpc>
                <a:spcPct val="150000"/>
              </a:lnSpc>
            </a:pPr>
            <a:r>
              <a:rPr lang="en-US" sz="1600" b="1"/>
              <a:t>PostResource::collection($posts) </a:t>
            </a:r>
            <a:r>
              <a:rPr lang="en-US" sz="1600"/>
              <a:t>→ postları standart API formatında client-ə göndərir.</a:t>
            </a:r>
            <a:endParaRPr lang="ru-RU" sz="16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CD6266-D0E1-4DB3-A02C-71C75A8B6FD3}"/>
              </a:ext>
            </a:extLst>
          </p:cNvPr>
          <p:cNvGrpSpPr/>
          <p:nvPr/>
        </p:nvGrpSpPr>
        <p:grpSpPr>
          <a:xfrm>
            <a:off x="2872007" y="3054050"/>
            <a:ext cx="6637146" cy="3787544"/>
            <a:chOff x="2872007" y="3054050"/>
            <a:chExt cx="6637146" cy="37875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8CC634E-5FDC-ECB4-138B-CA165ECA4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72007" y="3054050"/>
              <a:ext cx="6637146" cy="116175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DC8A2CF-EE45-D278-A3EC-EE36D8676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2007" y="4998591"/>
              <a:ext cx="6637146" cy="1843003"/>
            </a:xfrm>
            <a:prstGeom prst="rect">
              <a:avLst/>
            </a:prstGeom>
          </p:spPr>
        </p:pic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D0FA4A72-4A83-8CA7-AAB2-690F3A627E31}"/>
                </a:ext>
              </a:extLst>
            </p:cNvPr>
            <p:cNvSpPr/>
            <p:nvPr/>
          </p:nvSpPr>
          <p:spPr>
            <a:xfrm>
              <a:off x="6008915" y="4344312"/>
              <a:ext cx="522514" cy="543375"/>
            </a:xfrm>
            <a:prstGeom prst="down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02191896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5BCA6D-1D01-B805-9ACC-F8995409A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536" y="1172987"/>
            <a:ext cx="9784928" cy="568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97383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kod yalnız postun sahibi olan istifadəçiyə həmin postu görməyə icazə verir, başqası müraciət etsə 403 Forbidden qaytarır.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623CAE-4858-FEF4-1FE7-F30B528B8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150" y="646330"/>
            <a:ext cx="6276850" cy="62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686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CA5D3E-AD7A-DBB9-918C-665763246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070" y="1386663"/>
            <a:ext cx="9685859" cy="408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5168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424E21-C908-D20A-4633-B9435D491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77" y="1359990"/>
            <a:ext cx="9754445" cy="41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8659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Həmin kodu daha qısa </a:t>
            </a:r>
            <a:r>
              <a:rPr lang="az-Latn-AZ" b="1">
                <a:solidFill>
                  <a:srgbClr val="FF0000"/>
                </a:solidFill>
              </a:rPr>
              <a:t>abort_if() </a:t>
            </a:r>
            <a:r>
              <a:rPr lang="az-Latn-AZ"/>
              <a:t>metodu ilə də yaza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63010D-5FDF-4A34-3091-182855023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458" y="2231573"/>
            <a:ext cx="8475083" cy="255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416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seçimdə </a:t>
            </a:r>
            <a:r>
              <a:rPr lang="en-US" b="1"/>
              <a:t>Pest</a:t>
            </a:r>
            <a:r>
              <a:rPr lang="en-US"/>
              <a:t> test framework-u seçilir, yəni Laravel layihəsində testləri </a:t>
            </a:r>
            <a:r>
              <a:rPr lang="en-US" b="1"/>
              <a:t>daha sadə, oxunaqlı və qısa sintaksis</a:t>
            </a:r>
            <a:r>
              <a:rPr lang="en-US"/>
              <a:t>lə yazmaq üçün Pest istifadə olunacaq.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4C0EAB-C26E-CD13-8C51-1E422F14F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493" y="1893437"/>
            <a:ext cx="5685013" cy="30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409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Dahaaaa da qısaltmaq üçün isə bu cür yaza bilərik.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C6720E-B090-17DF-DFB9-769E1BEC3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550" y="2437618"/>
            <a:ext cx="8550899" cy="197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6630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Həmin sətri update() funksiyasınada əlavə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AF7E12-BABD-EF55-F907-DC832B5E9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972" y="1643743"/>
            <a:ext cx="7248055" cy="313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360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4B23B7-01E1-5ED5-2274-45839B2BB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208" y="1043733"/>
            <a:ext cx="9731583" cy="47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46329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Burada sual verə bilərsiz ki, niyə 403 yox 404 qayıtdı çünki arxa planda Laravel təxminən bunu edir: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>
                <a:solidFill>
                  <a:srgbClr val="FF0000"/>
                </a:solidFill>
              </a:rPr>
              <a:t>$post = Post::where('id', $routeParam)-&gt;firstOrFail();</a:t>
            </a:r>
            <a:endParaRPr lang="az-Latn-AZ" b="1">
              <a:solidFill>
                <a:srgbClr val="FF0000"/>
              </a:solidFill>
            </a:endParaRPr>
          </a:p>
          <a:p>
            <a:endParaRPr lang="az-Latn-AZ"/>
          </a:p>
          <a:p>
            <a:r>
              <a:rPr lang="en-US"/>
              <a:t>Bu kod framework-ün içindədir, controller-də görünmür.</a:t>
            </a:r>
            <a:endParaRPr lang="az-Latn-AZ"/>
          </a:p>
          <a:p>
            <a:endParaRPr lang="az-Latn-AZ"/>
          </a:p>
          <a:p>
            <a:r>
              <a:rPr lang="en-US" b="1"/>
              <a:t>403</a:t>
            </a:r>
            <a:r>
              <a:rPr lang="en-US"/>
              <a:t> yalnız bu halda işləyir ki, </a:t>
            </a:r>
            <a:r>
              <a:rPr lang="en-US" b="1"/>
              <a:t>Post</a:t>
            </a:r>
            <a:r>
              <a:rPr lang="en-US"/>
              <a:t> tapılır amma </a:t>
            </a:r>
            <a:r>
              <a:rPr lang="en-US" b="1"/>
              <a:t>Auth::id() != $post-&gt;author_id</a:t>
            </a:r>
            <a:r>
              <a:rPr lang="en-US"/>
              <a:t>. 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0C7E89-3A73-2248-957B-4AD433866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640" y="2155370"/>
            <a:ext cx="9077498" cy="470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5711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Delete üçündə eyni kodu əlavə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41D7D1-DCC7-02ED-3CDE-3AF89EB5F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649" y="2133600"/>
            <a:ext cx="8028701" cy="206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0927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Tətbiqdən çıxmaq üçün </a:t>
            </a:r>
            <a:r>
              <a:rPr lang="az-Latn-AZ" b="1"/>
              <a:t>logout</a:t>
            </a:r>
            <a:r>
              <a:rPr lang="az-Latn-AZ"/>
              <a:t> routunu əlavə edirik. Ancaq çıxmır çünki </a:t>
            </a:r>
            <a:r>
              <a:rPr lang="az-Latn-AZ" b="1"/>
              <a:t>auth.php </a:t>
            </a:r>
            <a:r>
              <a:rPr lang="az-Latn-AZ"/>
              <a:t>faylında </a:t>
            </a:r>
            <a:r>
              <a:rPr lang="az-Latn-AZ" b="1"/>
              <a:t>logout</a:t>
            </a:r>
            <a:r>
              <a:rPr lang="az-Latn-AZ"/>
              <a:t> routu fərqli </a:t>
            </a:r>
            <a:r>
              <a:rPr lang="en-US" b="1"/>
              <a:t>middleware</a:t>
            </a:r>
            <a:r>
              <a:rPr lang="en-US"/>
              <a:t> </a:t>
            </a:r>
            <a:r>
              <a:rPr lang="az-Latn-AZ"/>
              <a:t>üçün işləyir.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6E7500-A1E2-1091-CA0A-911A8F003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36" y="948475"/>
            <a:ext cx="10005927" cy="496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7141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Göstərilən qayda </a:t>
            </a:r>
            <a:r>
              <a:rPr lang="en-US" b="1"/>
              <a:t>middleware</a:t>
            </a:r>
            <a:r>
              <a:rPr lang="en-US"/>
              <a:t> </a:t>
            </a:r>
            <a:r>
              <a:rPr lang="az-Latn-AZ"/>
              <a:t>–lərdə dəyişiklik edirik. Burada ən əsas </a:t>
            </a:r>
            <a:r>
              <a:rPr lang="en-US" b="1"/>
              <a:t>/logout </a:t>
            </a:r>
            <a:r>
              <a:rPr lang="az-Latn-AZ"/>
              <a:t>–dur.</a:t>
            </a:r>
          </a:p>
          <a:p>
            <a:endParaRPr lang="az-Latn-AZ"/>
          </a:p>
          <a:p>
            <a:r>
              <a:rPr lang="az-Latn-AZ"/>
              <a:t>Sadəcə əl atmışkən digərlərinidə eyni </a:t>
            </a:r>
            <a:r>
              <a:rPr lang="en-US" b="1"/>
              <a:t>middleware</a:t>
            </a:r>
            <a:r>
              <a:rPr lang="en-US"/>
              <a:t> </a:t>
            </a:r>
            <a:r>
              <a:rPr lang="az-Latn-AZ"/>
              <a:t>içinə əlavə etdin.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8EC5F2-6265-45F5-B1E8-7223ED0C6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360" y="1148080"/>
            <a:ext cx="9171639" cy="570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04156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Bu da indiki nəticə. Bu xəta tam olaraq </a:t>
            </a:r>
            <a:r>
              <a:rPr lang="az-Latn-AZ" sz="1400" b="1"/>
              <a:t>API-only + Sanctum </a:t>
            </a:r>
            <a:r>
              <a:rPr lang="az-Latn-AZ" sz="1400"/>
              <a:t>kontekstində gözlənilən problemdir.</a:t>
            </a:r>
          </a:p>
          <a:p>
            <a:endParaRPr lang="az-Latn-AZ" sz="1400"/>
          </a:p>
          <a:p>
            <a:r>
              <a:rPr lang="en-US" sz="1400"/>
              <a:t>Bu o deməkdir ki: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logout metodunda session ilə bağlı kod var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Amma API-də session ümumiyyətlə yoxdur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auth:sanctum → token əsaslıdır, session/cookie istifadə etmir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Yəni destroy() metodunda web logout məntiqi qalıb.</a:t>
            </a:r>
            <a:endParaRPr lang="az-Latn-AZ" sz="1400"/>
          </a:p>
          <a:p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F2F776-C1BE-97D0-BB60-A94DC1285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959" y="2032749"/>
            <a:ext cx="7051039" cy="482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7008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Bizdə problem yaradan hissə </a:t>
            </a:r>
            <a:r>
              <a:rPr lang="en-US" sz="1600" b="1"/>
              <a:t>LoginController@destroy </a:t>
            </a:r>
            <a:r>
              <a:rPr lang="en-US" sz="1600"/>
              <a:t>içində çox güman ki, belə bir şey var:</a:t>
            </a:r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r>
              <a:rPr lang="en-US" sz="1600"/>
              <a:t>və ya</a:t>
            </a:r>
            <a:r>
              <a:rPr lang="az-Latn-AZ" sz="1600"/>
              <a:t>.    Bunlar yalnız </a:t>
            </a:r>
            <a:r>
              <a:rPr lang="az-Latn-AZ" sz="1600" b="1"/>
              <a:t>web.php + session </a:t>
            </a:r>
            <a:r>
              <a:rPr lang="az-Latn-AZ" sz="1600"/>
              <a:t>üçündür.</a:t>
            </a:r>
          </a:p>
          <a:p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r>
              <a:rPr lang="en-US" sz="1600"/>
              <a:t>API-only </a:t>
            </a:r>
            <a:r>
              <a:rPr lang="az-Latn-AZ" sz="1600"/>
              <a:t>üçün </a:t>
            </a:r>
            <a:r>
              <a:rPr lang="en-US" sz="1600"/>
              <a:t>düzgün logout </a:t>
            </a:r>
            <a:r>
              <a:rPr lang="az-Latn-AZ" sz="1600"/>
              <a:t>aşağıdakı kimi</a:t>
            </a:r>
            <a:r>
              <a:rPr lang="en-US" sz="1600"/>
              <a:t> olmalıdır</a:t>
            </a:r>
            <a:r>
              <a:rPr lang="az-Latn-AZ" sz="1600"/>
              <a:t>.</a:t>
            </a:r>
          </a:p>
          <a:p>
            <a:endParaRPr lang="az-Latn-AZ" sz="1600"/>
          </a:p>
          <a:p>
            <a:r>
              <a:rPr lang="en-US" sz="1600"/>
              <a:t>Bu nə edir?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/>
              <a:t>currentAccessToken() → hazırda istifadə olunan token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/>
              <a:t>delete() → token DB-dən silinir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/>
              <a:t>Token silinən kimi → user çıxmış sayılır</a:t>
            </a:r>
            <a:endParaRPr lang="az-Latn-AZ" sz="1600"/>
          </a:p>
          <a:p>
            <a:endParaRPr lang="az-Latn-AZ" sz="1600"/>
          </a:p>
          <a:p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C78121-14B7-A860-33B3-6B37E1DDC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477"/>
            <a:ext cx="3093988" cy="533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2E2A52-EE00-3F0C-CA91-D0C2069D6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5540"/>
            <a:ext cx="1226926" cy="304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6A8569-61A3-5842-AC47-83EF970C4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040" y="2752123"/>
            <a:ext cx="6918960" cy="413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80494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Uğurlu çıxış.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872D77-2289-18F5-CBD1-84BE0BC3D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26" y="1055164"/>
            <a:ext cx="10013548" cy="474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035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Git repo yaratmırıq sonrada istəsəniz əlavə edərsiz.</a:t>
            </a:r>
          </a:p>
          <a:p>
            <a:endParaRPr lang="az-Latn-AZ"/>
          </a:p>
          <a:p>
            <a:r>
              <a:rPr lang="az-Latn-AZ"/>
              <a:t>NO dedikdən sonra uzun bir müddət gözləmək lazımdır ki, tətbiq yüklənsin.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224487-0128-DB0E-BF28-2A32E30B6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804" y="1535266"/>
            <a:ext cx="5898391" cy="37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8679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738965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583884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997917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946473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83953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098230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421583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65820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687772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2363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Burada mən MySQL seçirəm verilənlər bazası platformu olaraq. Ancaq sonradan istəsəniz bunu dəyişmək mümkündür. Yəni çoxda vacib bir hissə deyil bura.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D7B1A3-6EB6-B614-99DC-AF24BEE37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275" y="849406"/>
            <a:ext cx="8649450" cy="51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4104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584194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72084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47542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388455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59935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837292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672699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657237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89036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3290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Tətbiq yaradıldıqdan sonra onu VScode ilə açırıq.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D3ECBC-1F7D-0E36-E18F-A7A044BF7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134" y="1158043"/>
            <a:ext cx="7277731" cy="45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7928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134287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925829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918560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445370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735749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531901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699860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34160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71857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6765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İlkin görüntü belə olacaqdır.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8896F8-2365-DC83-67A3-FB336D53E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125" y="651269"/>
            <a:ext cx="2415749" cy="555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305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105561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149361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628639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914028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815456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216759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192669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675133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2915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 əmrlə tətbiqi ayağa qaldırırıq.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71609F-5F9B-6379-2A49-7B0394EA0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854" y="2506900"/>
            <a:ext cx="4976291" cy="18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27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Laravel API-də Request və Response Formatı</a:t>
            </a:r>
            <a:r>
              <a:rPr lang="az-Latn-AZ" sz="1400"/>
              <a:t>:</a:t>
            </a:r>
            <a:br>
              <a:rPr lang="az-Latn-AZ" sz="1400"/>
            </a:b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az-Latn-AZ" sz="1400"/>
              <a:t>Bütün request (sorğu) və response (cavab) məlumatlarını JSON formatında göndərin və qəbul edin. JSON formatı həm oxunaqlıdır, həm də bütün proqramlaşdırma dilləri tərəfindən dəstəklənir.</a:t>
            </a:r>
            <a:br>
              <a:rPr lang="az-Latn-AZ" sz="1400"/>
            </a:br>
            <a:endParaRPr lang="az-Latn-AZ" sz="1400"/>
          </a:p>
          <a:p>
            <a:r>
              <a:rPr lang="en-US" sz="1400"/>
              <a:t>Məsələn: Request (POST)</a:t>
            </a: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r>
              <a:rPr lang="en-US" sz="1400"/>
              <a:t>Məsələn: Response (GET)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API istifadəçiyə səhv baş verdikdə də aydın məlumatlar verməlidir.</a:t>
            </a:r>
            <a:r>
              <a:rPr lang="az-Latn-AZ" sz="1400"/>
              <a:t>  Məsələn: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7B0186-BFB2-0782-9B6B-BE0A2EF14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5430"/>
            <a:ext cx="2194560" cy="1109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E5B715-979D-C04F-7DB2-626F97F4A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893101"/>
            <a:ext cx="2194560" cy="1323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62B6B0-B176-FA2E-0473-A474E3E35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60052"/>
            <a:ext cx="2194560" cy="123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71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Tətbiqin ilkin təsviri belədir.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255341-960E-A83E-23CB-3BEEF6363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6980"/>
            <a:ext cx="12192000" cy="606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31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Tətbiqi işlədikcə yavaş-yavaş gitə yükləyəcəm. Sizdə belə edə bilərsiniz.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D757F3-590F-E291-A676-F4814CBB1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814" y="1294918"/>
            <a:ext cx="5380186" cy="55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84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Laravel </a:t>
            </a:r>
            <a:r>
              <a:rPr lang="az-Latn-AZ"/>
              <a:t>–dəki ilk sadəc APİ routumuzu yazırıq.</a:t>
            </a:r>
          </a:p>
          <a:p>
            <a:endParaRPr lang="az-Latn-AZ"/>
          </a:p>
          <a:p>
            <a:r>
              <a:rPr lang="az-Latn-AZ"/>
              <a:t>Bu route bizə sadə JSON qaytaracaq.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AEAC97-04C1-44D8-7E2F-6C23FC34C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473" y="0"/>
            <a:ext cx="6840527" cy="54031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70A96A-13D6-5992-1D4D-457E75F30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8829"/>
            <a:ext cx="3688400" cy="149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əmr Laravel tətbiqinin daxilində </a:t>
            </a:r>
            <a:r>
              <a:rPr lang="en-US" b="1"/>
              <a:t>interaktiv PHP konsolu açır</a:t>
            </a:r>
            <a:r>
              <a:rPr lang="en-US"/>
              <a:t> və model, database, helper və digər Laravel funksiyalarını </a:t>
            </a:r>
            <a:r>
              <a:rPr lang="en-US" b="1"/>
              <a:t>birbaşa test etmək</a:t>
            </a:r>
            <a:r>
              <a:rPr lang="en-US"/>
              <a:t> üçün istifadə olunur.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Burada </a:t>
            </a:r>
            <a:r>
              <a:rPr lang="az-Latn-AZ"/>
              <a:t>istənilən php vs Laravel əmrlərini yaza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F9DBBB-C110-FC13-A273-9EBCB5CA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9550"/>
            <a:ext cx="6721422" cy="1600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D4048B-9EB5-6370-408D-86FD5B738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9321"/>
            <a:ext cx="6066046" cy="19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73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Ən çox istifadə olunma məqsədlərindən biri isə DB-sə müraciət etmək üçündür. </a:t>
            </a:r>
          </a:p>
          <a:p>
            <a:endParaRPr lang="az-Latn-AZ"/>
          </a:p>
          <a:p>
            <a:r>
              <a:rPr lang="az-Latn-AZ"/>
              <a:t>Məsələn User::all() yazdıqda bu klasın hansı modelin aliası olduğunu öyrənirik. Ancaq həmdə xəta aldıq çünki hal-hazırda bir DB yoxdur və cədvəlləri migrate etməmişik.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DB yaradaq.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93E46B-F624-7DEB-27DC-3BAFD1A18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329"/>
            <a:ext cx="11370025" cy="1371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228BA8-D4B2-7D70-934D-9A89552C2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" y="3481836"/>
            <a:ext cx="8219965" cy="33050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20292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.env </a:t>
            </a:r>
            <a:r>
              <a:rPr lang="az-Latn-AZ"/>
              <a:t> faylında DB adı default olaraq qeyd edilibdir. </a:t>
            </a:r>
          </a:p>
          <a:p>
            <a:endParaRPr lang="az-Latn-AZ"/>
          </a:p>
          <a:p>
            <a:r>
              <a:rPr lang="az-Latn-AZ"/>
              <a:t>İstəsəniz dəyişdirə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EA6002-29D1-315A-1143-423CAAB99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749" y="0"/>
            <a:ext cx="5287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98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86112A-A248-7C49-0429-052B27642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6" y="1935350"/>
            <a:ext cx="12078747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15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Indi DB –z</a:t>
            </a:r>
            <a:r>
              <a:rPr lang="az-Latn-AZ"/>
              <a:t>ə yeni bir User əlavə edə</a:t>
            </a:r>
            <a:r>
              <a:rPr lang="en-US"/>
              <a:t> </a:t>
            </a:r>
            <a:r>
              <a:rPr lang="az-Latn-AZ"/>
              <a:t>bilərik.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C3B63-4014-D487-701A-772B8A5A8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160" y="1348263"/>
            <a:ext cx="5768840" cy="550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924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Yaxud mövcud istifadəçini Update edə bilərik və.s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CAACE0-F481-5BFD-CA91-D8E27CFE5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056" y="1554020"/>
            <a:ext cx="5585944" cy="530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3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C81365-35D5-7C3D-20E0-5FBE7386E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" y="1687679"/>
            <a:ext cx="12154953" cy="34826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44904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B</a:t>
            </a:r>
            <a:r>
              <a:rPr lang="en-US" sz="1400"/>
              <a:t>əzəkli mötərizə </a:t>
            </a:r>
            <a:r>
              <a:rPr lang="en-US" sz="1400" b="1">
                <a:solidFill>
                  <a:srgbClr val="FF0000"/>
                </a:solidFill>
              </a:rPr>
              <a:t>{</a:t>
            </a:r>
            <a:r>
              <a:rPr lang="az-Latn-AZ" sz="1400" b="1">
                <a:solidFill>
                  <a:srgbClr val="FF0000"/>
                </a:solidFill>
              </a:rPr>
              <a:t> </a:t>
            </a:r>
            <a:r>
              <a:rPr lang="en-US" sz="1400" b="1">
                <a:solidFill>
                  <a:srgbClr val="FF0000"/>
                </a:solidFill>
              </a:rPr>
              <a:t>}</a:t>
            </a:r>
            <a:r>
              <a:rPr lang="en-US" sz="1400"/>
              <a:t> və kvadrat mötərizə </a:t>
            </a:r>
            <a:r>
              <a:rPr lang="en-US" sz="1400" b="1">
                <a:solidFill>
                  <a:srgbClr val="FF0000"/>
                </a:solidFill>
              </a:rPr>
              <a:t>[</a:t>
            </a:r>
            <a:r>
              <a:rPr lang="az-Latn-AZ" sz="1400" b="1">
                <a:solidFill>
                  <a:srgbClr val="FF0000"/>
                </a:solidFill>
              </a:rPr>
              <a:t> </a:t>
            </a:r>
            <a:r>
              <a:rPr lang="en-US" sz="1400" b="1">
                <a:solidFill>
                  <a:srgbClr val="FF0000"/>
                </a:solidFill>
              </a:rPr>
              <a:t>]</a:t>
            </a:r>
            <a:r>
              <a:rPr lang="en-US" sz="1400"/>
              <a:t> arasındakı fərq</a:t>
            </a:r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JSON-da {} obyekt (object) üçün istifadə olunur.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Obyekt açar–dəyər (key–value) cütləri saxlayır.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Hər açar string olmalıdır və dəyər string, number, boolean, array və ya başqa bir obyekt ola bilər.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JSON-da [] massiv (array) üçün istifadə olunur.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Massivdə sıralı dəyərlər olur, açar yoxdur.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Dəyərlər istənilən JSON tipində ola bilər: obyekt, string, number, boolean və s.</a:t>
            </a:r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B5654E-7BA2-EDB1-977F-62182BE18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552"/>
            <a:ext cx="2309060" cy="1097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9CEEBD-A9C6-2523-1599-EF3F9E75D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54683"/>
            <a:ext cx="1684166" cy="224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03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Postman </a:t>
            </a:r>
            <a:r>
              <a:rPr lang="az-Latn-AZ"/>
              <a:t>proqramını quraşdırın və apilərin işləyib işləmədiyini test edin. </a:t>
            </a:r>
          </a:p>
          <a:p>
            <a:endParaRPr lang="az-Latn-AZ"/>
          </a:p>
          <a:p>
            <a:r>
              <a:rPr lang="az-Latn-AZ"/>
              <a:t>Header başlıqlarını yazmağı unutmayın.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9184DA-E78F-0487-875B-E80DEACA2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9022"/>
            <a:ext cx="12192000" cy="566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11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09B77D-5FD4-DE32-182A-00CC59826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225" y="87340"/>
            <a:ext cx="9571549" cy="668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091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AB6F8-57A0-AE9D-E013-FEF46222E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472" y="148305"/>
            <a:ext cx="3635055" cy="656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4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20B314-2ABC-7A20-1BAB-DDC9C84F8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863" y="1367611"/>
            <a:ext cx="9838273" cy="41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896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0EF828-66C2-0DE1-43CA-F42DBDD85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45" y="1066595"/>
            <a:ext cx="10737510" cy="47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555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B35F36-CECD-156E-70C6-9EB46FF31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9654"/>
            <a:ext cx="12192000" cy="583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971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kontrolleri silirik...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D9BF18-AC1D-8851-15B9-DE72B9103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509" y="68289"/>
            <a:ext cx="4640982" cy="672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920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Və eyni kontrolleri təkrar ancaq </a:t>
            </a:r>
            <a:r>
              <a:rPr lang="az-Latn-AZ" b="1">
                <a:solidFill>
                  <a:srgbClr val="FF0000"/>
                </a:solidFill>
              </a:rPr>
              <a:t>--api </a:t>
            </a:r>
            <a:r>
              <a:rPr lang="az-Latn-AZ"/>
              <a:t>flaqını əlavə edərək yaradırıq.</a:t>
            </a:r>
            <a:br>
              <a:rPr lang="az-Latn-AZ"/>
            </a:br>
            <a:br>
              <a:rPr lang="az-Latn-AZ"/>
            </a:br>
            <a:r>
              <a:rPr lang="az-Latn-AZ" b="1">
                <a:solidFill>
                  <a:srgbClr val="FF0000"/>
                </a:solidFill>
              </a:rPr>
              <a:t>--api </a:t>
            </a:r>
            <a:r>
              <a:rPr lang="az-Latn-AZ"/>
              <a:t>əlavə edildikdə controller yalnız API üçün uyğun metodlarla (</a:t>
            </a:r>
            <a:r>
              <a:rPr lang="az-Latn-AZ" b="1"/>
              <a:t>index, store, show, update, destroy</a:t>
            </a:r>
            <a:r>
              <a:rPr lang="az-Latn-AZ"/>
              <a:t>) yaradılır və </a:t>
            </a:r>
            <a:r>
              <a:rPr lang="az-Latn-AZ" b="1"/>
              <a:t>create / edit</a:t>
            </a:r>
            <a:r>
              <a:rPr lang="az-Latn-AZ"/>
              <a:t> kimi view-ə aid metodlar daxil edilmir. Bu, controller-i daha təmiz, məqsədyönlü və RESTful API standartlarına uyğun edir.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74F443-5AD2-E99A-C75E-6D2D461D1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446" y="2743140"/>
            <a:ext cx="7933107" cy="1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261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D1DB0E-1EFB-A2C5-3752-BAB6D6C50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408" y="106392"/>
            <a:ext cx="6043184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5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Route-lar isə aşağıdakı kimi çağrılır: </a:t>
            </a:r>
            <a:r>
              <a:rPr lang="az-Latn-AZ" b="1">
                <a:solidFill>
                  <a:srgbClr val="FF0000"/>
                </a:solidFill>
              </a:rPr>
              <a:t>apiResource</a:t>
            </a:r>
            <a:r>
              <a:rPr lang="az-Latn-AZ"/>
              <a:t> yazılaraq. </a:t>
            </a:r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6210ED-9A60-401F-EF19-7F2016DC1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617"/>
            <a:ext cx="12192000" cy="594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63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617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API Versioning (Versiyalaşdırma) – Niyə lazımdır?</a:t>
            </a:r>
          </a:p>
          <a:p>
            <a:endParaRPr lang="en-US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API zamanla inkişaf edir: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yeni sahələr əlavə olunur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mövcud struktur dəyişir</a:t>
            </a:r>
          </a:p>
          <a:p>
            <a:endParaRPr lang="en-US" sz="1600"/>
          </a:p>
          <a:p>
            <a:r>
              <a:rPr lang="az-Latn-AZ" sz="1600"/>
              <a:t>B</a:t>
            </a:r>
            <a:r>
              <a:rPr lang="en-US" sz="1600"/>
              <a:t>əzən geriyə uyğun olmayan (breaking change) dəyişikliklər edilir</a:t>
            </a:r>
          </a:p>
          <a:p>
            <a:endParaRPr lang="en-US" sz="1600"/>
          </a:p>
          <a:p>
            <a:r>
              <a:rPr lang="en-US" sz="1600"/>
              <a:t>Versioning-in məqsədi köhnə müştərilərin (clients) işləməyə davam etməsini təmin etməkdir. Yəni API dəyişsə belə, əvvəlki istifadəçilər problem yaşamır. Bu yanaşma backward compatibility qorumaq üçün vacibdir.</a:t>
            </a:r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r>
              <a:rPr lang="en-US" sz="1600"/>
              <a:t>Ən sadə və aydın üsul versiyanı URL daxilində göstərməkdir:</a:t>
            </a:r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r>
              <a:rPr lang="en-US" sz="1600"/>
              <a:t>Strategiya (Best Practice)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Keçid dövründə bir neçə versiyanı paralel dəstəkləyin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Köhnə versiyanı dərhal silməyin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API istifadəçilərinə əvvəlcədən məlumat verin (deprecate)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Müəyyən müddətdən sonra köhnə versiyanı mərhələli şəkildə bağlayın</a:t>
            </a:r>
          </a:p>
          <a:p>
            <a:endParaRPr lang="en-US" sz="1600"/>
          </a:p>
          <a:p>
            <a:r>
              <a:rPr lang="en-US" sz="1600"/>
              <a:t>Məsələn: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v1 → köhnə, stabil, lakin yeni funksiyalar yoxdur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v2 → yeni struktur və imkanlar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BE8506-70AE-08DD-E1F3-56C18B41A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680" y="2969882"/>
            <a:ext cx="4338320" cy="38881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6EBD0C-8884-9427-F94D-9086C8563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81261"/>
            <a:ext cx="1044030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457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/>
              <a:t>APİ</a:t>
            </a:r>
            <a:r>
              <a:rPr lang="az-Latn-AZ"/>
              <a:t> versiyasını ifadə edən </a:t>
            </a:r>
            <a:r>
              <a:rPr lang="az-Latn-AZ" b="1">
                <a:solidFill>
                  <a:srgbClr val="0070C0"/>
                </a:solidFill>
              </a:rPr>
              <a:t>v1</a:t>
            </a:r>
            <a:r>
              <a:rPr lang="az-Latn-AZ"/>
              <a:t> endpointini route –a əlavə etmək üçün </a:t>
            </a:r>
            <a:r>
              <a:rPr lang="az-Latn-AZ" b="1">
                <a:solidFill>
                  <a:srgbClr val="FF0000"/>
                </a:solidFill>
              </a:rPr>
              <a:t>prefix() </a:t>
            </a:r>
            <a:r>
              <a:rPr lang="az-Latn-AZ"/>
              <a:t>metodundan istifadə edə bilərik.</a:t>
            </a:r>
          </a:p>
          <a:p>
            <a:endParaRPr lang="az-Latn-AZ"/>
          </a:p>
          <a:p>
            <a:r>
              <a:rPr lang="en-US" b="1"/>
              <a:t>prefix('v1') </a:t>
            </a:r>
            <a:r>
              <a:rPr lang="en-US"/>
              <a:t>istifadə etməklə API-nin versiyasını URL-də açıq şəkildə göstəririk və gələcəkdə dəyişikliklər edərkən köhnə müştərilərin işləməsini pozmuruq.</a:t>
            </a:r>
            <a:endParaRPr lang="az-Latn-AZ"/>
          </a:p>
          <a:p>
            <a:endParaRPr lang="en-US"/>
          </a:p>
          <a:p>
            <a:r>
              <a:rPr lang="en-US"/>
              <a:t>API versiyalaşdırması geri uyğunluğu (backward compatibility) qorumağa, yeni funksiyaları təhlükəsiz əlavə etməyə imkan verir.</a:t>
            </a:r>
            <a:endParaRPr lang="az-Latn-AZ"/>
          </a:p>
          <a:p>
            <a:endParaRPr lang="en-US"/>
          </a:p>
          <a:p>
            <a:r>
              <a:rPr lang="en-US"/>
              <a:t>Bu yanaşma bir neçə API versiyasını eyni anda idarə etməyi asanlaşdırır və routing-i daha səliqəli saxlayır.</a:t>
            </a:r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A32F4-D14B-0AF7-4CAA-824E1B0DF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2633"/>
            <a:ext cx="9855200" cy="421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637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Kontrolleri yenə silirik.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CDB2E-B9C1-3E9F-9D5A-9DC711381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922" y="110202"/>
            <a:ext cx="4336156" cy="663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598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431925" algn="l"/>
              </a:tabLst>
            </a:pPr>
            <a:r>
              <a:rPr lang="az-Latn-AZ"/>
              <a:t>Kontrollerləri </a:t>
            </a:r>
            <a:r>
              <a:rPr lang="az-Latn-AZ" b="1">
                <a:solidFill>
                  <a:srgbClr val="FF0000"/>
                </a:solidFill>
              </a:rPr>
              <a:t>Api/V1/PostController </a:t>
            </a:r>
            <a:r>
              <a:rPr lang="az-Latn-AZ"/>
              <a:t>kimi yaratmaq daha düzgündür, çünki controller-ləri versiyalara görə fiziki olaraq ayırır və layihəni daha səliqəli saxlayır.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05DDA5-CF6A-76F8-1213-5BC3837B3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320" y="1214761"/>
            <a:ext cx="8615680" cy="564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473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F78B4E-311C-7BD9-6E0E-1B1C8FA90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411" y="567442"/>
            <a:ext cx="7811177" cy="57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232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birdən çox eyni adda controller yaradacağıqsa onda ALİAS ilə onları ayırd edə bilərik. </a:t>
            </a:r>
          </a:p>
          <a:p>
            <a:endParaRPr lang="az-Latn-AZ"/>
          </a:p>
          <a:p>
            <a:r>
              <a:rPr lang="en-US"/>
              <a:t>Burada as V1PostController və as V2PostController alias olaraq istifadə olunur ki, eyni adda olan controller-lər bir-biri ilə toqquşmasın.</a:t>
            </a:r>
            <a:endParaRPr lang="az-Latn-AZ"/>
          </a:p>
          <a:p>
            <a:endParaRPr lang="en-US"/>
          </a:p>
          <a:p>
            <a:r>
              <a:rPr lang="en-US"/>
              <a:t>Hər iki controller-in adı PostController olduğu üçün alias vasitəsilə hansının V1, hansının V2 versiyası olduğu aydın göstərilir.</a:t>
            </a:r>
            <a:endParaRPr lang="az-Latn-AZ"/>
          </a:p>
          <a:p>
            <a:endParaRPr lang="en-US"/>
          </a:p>
          <a:p>
            <a:r>
              <a:rPr lang="en-US"/>
              <a:t>Bu yanaşma kodun oxunaqlığını artırır və API versiyalarını eyni faylda təhlükəsiz idarə etməyə imkan verir.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 b="1"/>
              <a:t>QEYD</a:t>
            </a:r>
            <a:r>
              <a:rPr lang="en-US"/>
              <a:t>: ikinci prefix() </a:t>
            </a:r>
            <a:r>
              <a:rPr lang="az-Latn-AZ"/>
              <a:t> -də v1 yazmışam yanlışlıqla.</a:t>
            </a:r>
          </a:p>
          <a:p>
            <a:r>
              <a:rPr lang="az-Latn-AZ"/>
              <a:t>V2 olmalıdır.</a:t>
            </a:r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7FA414-06E6-D684-4805-00A4D1887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051" y="2585323"/>
            <a:ext cx="6688949" cy="427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557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FBD5A2-3D56-6038-6CA6-9013D676A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11" y="830355"/>
            <a:ext cx="11278577" cy="51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584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DC7791-BC3A-CE78-C889-5CB8D82AB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7550"/>
            <a:ext cx="12192000" cy="2384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693DE3-1415-37EB-6AB1-7256996FD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1669"/>
            <a:ext cx="12192000" cy="236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040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</a:t>
            </a:r>
            <a:r>
              <a:rPr lang="az-Latn-AZ" b="1"/>
              <a:t>V2</a:t>
            </a:r>
            <a:r>
              <a:rPr lang="az-Latn-AZ"/>
              <a:t> ilə əlaqəli hər şeyi pozun və </a:t>
            </a:r>
            <a:r>
              <a:rPr lang="az-Latn-AZ" b="1"/>
              <a:t>V1</a:t>
            </a:r>
            <a:r>
              <a:rPr lang="az-Latn-AZ"/>
              <a:t> ilə dəvam edək.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04E80F-1D59-4538-E15E-D998EEE44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205" y="1020871"/>
            <a:ext cx="7963590" cy="48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547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highlight>
                  <a:srgbClr val="FFFF00"/>
                </a:highlight>
              </a:rPr>
              <a:t>NOT</a:t>
            </a:r>
            <a:r>
              <a:rPr lang="en-US" sz="1400"/>
              <a:t>: </a:t>
            </a:r>
            <a:r>
              <a:rPr lang="en-US" sz="1400">
                <a:hlinkClick r:id="rId2"/>
              </a:rPr>
              <a:t>http://laravelapi.test/api/v1/posts/1</a:t>
            </a:r>
            <a:r>
              <a:rPr lang="en-US" sz="1400"/>
              <a:t>     Burada </a:t>
            </a:r>
            <a:r>
              <a:rPr lang="az-Latn-AZ" sz="1400"/>
              <a:t>ən sonda yazılan 1 ədədi şərtidir. 2 ədədinidə yazsaq eyni nəticə görəcəyik. Sadəcə şərti olaraq yazmışıq ki, </a:t>
            </a:r>
            <a:r>
              <a:rPr lang="en-US" sz="1400"/>
              <a:t>show </a:t>
            </a:r>
            <a:r>
              <a:rPr lang="az-Latn-AZ" sz="1400"/>
              <a:t>metodu çağrılsın.</a:t>
            </a:r>
          </a:p>
          <a:p>
            <a:endParaRPr lang="az-Latn-AZ" sz="1400"/>
          </a:p>
          <a:p>
            <a:r>
              <a:rPr lang="en-US" sz="1400"/>
              <a:t>Bu struktur API cavabını standart və oxunaqlı formada təqdim etmək üçündür. message sahəsi əməliyyatın nəticəsi haqqında qısa məlumat verir, data isə əsas resurs məlumatlarını daşıyır. Bu yanaşma frontend və digər client-lərin cavabı asan və sabit şəkildə emal etməsinə imkan yaradır. Eyni formatın bütün endpoint-lərdə istifadəsi API-ni peşəkar və proqnozlaşdırıla bilən edir.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C470EF-3FD6-20FC-080A-3256FB4A5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931" y="1536465"/>
            <a:ext cx="11057578" cy="541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63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</a:t>
            </a:r>
            <a:r>
              <a:rPr lang="en-US" b="1"/>
              <a:t>status code, headers, cookie </a:t>
            </a:r>
            <a:r>
              <a:rPr lang="en-US"/>
              <a:t>kimi məlumatları idarə etmək istəyiriksə onda </a:t>
            </a:r>
            <a:r>
              <a:rPr lang="en-US" b="1"/>
              <a:t>json() </a:t>
            </a:r>
            <a:r>
              <a:rPr lang="en-US"/>
              <a:t>metodundan istifadə etməliyik.</a:t>
            </a:r>
            <a:endParaRPr lang="az-Latn-AZ"/>
          </a:p>
          <a:p>
            <a:endParaRPr lang="az-Latn-AZ"/>
          </a:p>
          <a:p>
            <a:r>
              <a:rPr lang="en-US"/>
              <a:t>Əvvəlki yazılış ilə bu yazılış eyni görünür, amma texniki olaraq fərqli nəticə verir: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F6C7A1-D825-1BF1-F0DE-8D026376A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7326" y="494749"/>
            <a:ext cx="4084674" cy="6363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2C2AED-A99E-23BB-89B2-442A5BA62520}"/>
              </a:ext>
            </a:extLst>
          </p:cNvPr>
          <p:cNvSpPr txBox="1"/>
          <p:nvPr/>
        </p:nvSpPr>
        <p:spPr>
          <a:xfrm>
            <a:off x="0" y="1286917"/>
            <a:ext cx="810732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b="1"/>
              <a:t>response()-&gt;json([...]) </a:t>
            </a:r>
            <a:r>
              <a:rPr lang="ru-RU"/>
              <a:t>yazılışında sən cavabı açıq şəkildə </a:t>
            </a:r>
            <a:r>
              <a:rPr lang="ru-RU" b="1">
                <a:solidFill>
                  <a:srgbClr val="FF0000"/>
                </a:solidFill>
              </a:rPr>
              <a:t>JSON response </a:t>
            </a:r>
            <a:r>
              <a:rPr lang="ru-RU"/>
              <a:t>kimi qaytarırsan və HTTP status, header və format tam sənin nəzarətində olur.</a:t>
            </a:r>
            <a:endParaRPr lang="az-Latn-AZ"/>
          </a:p>
          <a:p>
            <a:pPr marL="342900" indent="-342900">
              <a:buFont typeface="+mj-lt"/>
              <a:buAutoNum type="arabicPeriod"/>
            </a:pPr>
            <a:endParaRPr lang="ru-RU"/>
          </a:p>
          <a:p>
            <a:pPr marL="342900" indent="-342900">
              <a:buFont typeface="+mj-lt"/>
              <a:buAutoNum type="arabicPeriod"/>
            </a:pPr>
            <a:r>
              <a:rPr lang="ru-RU" b="1"/>
              <a:t>Sadə array </a:t>
            </a:r>
            <a:r>
              <a:rPr lang="ru-RU"/>
              <a:t>qaytardıqda isə Laravel onu avtomatik olaraq JSON-a çevirir, amma status code və header-lər default dəyərlərlə göndərilir.</a:t>
            </a:r>
            <a:endParaRPr lang="az-Latn-AZ"/>
          </a:p>
          <a:p>
            <a:endParaRPr lang="az-Latn-AZ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9596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Statelessness (Vəziyyətsizlik Prinsipi)</a:t>
            </a:r>
            <a:endParaRPr lang="az-Latn-AZ"/>
          </a:p>
          <a:p>
            <a:endParaRPr lang="en-US"/>
          </a:p>
          <a:p>
            <a:r>
              <a:rPr lang="en-US"/>
              <a:t>Self-Contained Requests (Öz-özünü daşıyan sorğular)</a:t>
            </a:r>
          </a:p>
          <a:p>
            <a:endParaRPr lang="en-US"/>
          </a:p>
          <a:p>
            <a:r>
              <a:rPr lang="en-US"/>
              <a:t>API-yə göndərilən hər bir request onun işlənməsi üçün lazım olan bütün məlumatları özündə daşımalıdır: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authentication token (məsələn, JWT)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lazımi parametrlər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header-lər</a:t>
            </a:r>
          </a:p>
          <a:p>
            <a:endParaRPr lang="en-US"/>
          </a:p>
          <a:p>
            <a:r>
              <a:rPr lang="en-US"/>
              <a:t>Server əvvəlki request-ləri xatırlamamalıdır və onlara əsaslanmamalıdır.</a:t>
            </a:r>
          </a:p>
          <a:p>
            <a:endParaRPr lang="en-US"/>
          </a:p>
          <a:p>
            <a:r>
              <a:rPr lang="en-US"/>
              <a:t>Yəni:</a:t>
            </a:r>
            <a:r>
              <a:rPr lang="az-Latn-AZ"/>
              <a:t> </a:t>
            </a:r>
            <a:r>
              <a:rPr lang="en-US"/>
              <a:t>Server deməməlidir: “Bu istifadəçi dünən kim idi?”</a:t>
            </a:r>
            <a:r>
              <a:rPr lang="az-Latn-AZ"/>
              <a:t>  </a:t>
            </a:r>
            <a:r>
              <a:rPr lang="en-US"/>
              <a:t>Request özü deməlidir: “Mən kiməm və nə istəyirəm.”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C22230-5944-8774-5A50-AC5919B14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015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Məsələn, əgər header() metodu əlavə etsək onda nəticə olaraq header başlığı altında </a:t>
            </a:r>
            <a:r>
              <a:rPr lang="az-Latn-AZ" sz="1600" b="1"/>
              <a:t>KEY </a:t>
            </a:r>
            <a:r>
              <a:rPr lang="en-US" sz="1600" b="1"/>
              <a:t>=&gt; VALUE </a:t>
            </a:r>
            <a:r>
              <a:rPr lang="az-Latn-AZ" sz="1600"/>
              <a:t>göndərmiş olacağıq.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D31DCE-F93D-7DE6-B85A-862CD5AB1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160"/>
            <a:ext cx="2964437" cy="20651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CB30E4-10BB-DF37-3877-676E32DEA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875" y="1971040"/>
            <a:ext cx="6975125" cy="48869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656C5D-6E36-221E-5719-6371CAB81471}"/>
              </a:ext>
            </a:extLst>
          </p:cNvPr>
          <p:cNvSpPr txBox="1"/>
          <p:nvPr/>
        </p:nvSpPr>
        <p:spPr>
          <a:xfrm>
            <a:off x="0" y="3995678"/>
            <a:ext cx="521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/>
              <a:t>Bu yazılışın real həyatda məqsədi nədir?</a:t>
            </a:r>
          </a:p>
          <a:p>
            <a:endParaRPr lang="ru-RU" sz="1200"/>
          </a:p>
          <a:p>
            <a:r>
              <a:rPr lang="ru-RU" sz="1200"/>
              <a:t>Bu yanaşma API cavabına əlavə metadata ötürmək üçündür, yəni response body-ni dəyişmədən əlavə məlumatı header vasitəsilə göndərirsən.</a:t>
            </a:r>
          </a:p>
          <a:p>
            <a:endParaRPr lang="ru-RU" sz="1200"/>
          </a:p>
          <a:p>
            <a:r>
              <a:rPr lang="ru-RU" sz="1200"/>
              <a:t>Real istifadə nümunələri: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Auth məlumatları: token expiry vaxtı, refresh xəbərdarlığı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Rate limit: istifadəçi neçə sorğu edə bilər (X-RateLimit-Remaining)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Versiya və debug: API versiyası, request ID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CORS və təhlükəsizlik: təhlükəsizlik header-ləri</a:t>
            </a:r>
          </a:p>
          <a:p>
            <a:endParaRPr lang="ru-RU" sz="1200"/>
          </a:p>
          <a:p>
            <a:r>
              <a:rPr lang="ru-RU" sz="1200" b="1"/>
              <a:t>Qısa yekun</a:t>
            </a:r>
            <a:r>
              <a:rPr lang="ru-RU" sz="1200"/>
              <a:t>:</a:t>
            </a:r>
            <a:r>
              <a:rPr lang="az-Latn-AZ" sz="1200"/>
              <a:t> </a:t>
            </a:r>
            <a:r>
              <a:rPr lang="ru-RU" sz="1200"/>
              <a:t>Body əsas məlumat üçündür, header isə texniki və idarəedici məlumatlar üçündür.</a:t>
            </a:r>
          </a:p>
        </p:txBody>
      </p:sp>
    </p:spTree>
    <p:extLst>
      <p:ext uri="{BB962C8B-B14F-4D97-AF65-F5344CB8AC3E}">
        <p14:creationId xmlns:p14="http://schemas.microsoft.com/office/powerpoint/2010/main" val="4124612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803874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setStatusCode() </a:t>
            </a:r>
            <a:r>
              <a:rPr lang="en-US" sz="1400"/>
              <a:t>HTTP status kodunu dəyişdirmək üçün istifadə olunur.</a:t>
            </a:r>
          </a:p>
          <a:p>
            <a:endParaRPr lang="en-US" sz="1400"/>
          </a:p>
          <a:p>
            <a:r>
              <a:rPr lang="en-US" sz="1400"/>
              <a:t>Məsələn, </a:t>
            </a:r>
            <a:r>
              <a:rPr lang="en-US" sz="1400" b="1">
                <a:solidFill>
                  <a:srgbClr val="00B050"/>
                </a:solidFill>
              </a:rPr>
              <a:t>201</a:t>
            </a:r>
            <a:r>
              <a:rPr lang="en-US" sz="1400"/>
              <a:t> kodu “Created” mənasını verir və client-ə bildirir ki, resurs uğurla yaradılıb.</a:t>
            </a:r>
          </a:p>
          <a:p>
            <a:endParaRPr lang="en-US" sz="1400"/>
          </a:p>
          <a:p>
            <a:r>
              <a:rPr lang="en-US" sz="1400"/>
              <a:t>Default olaraq Laravel </a:t>
            </a:r>
            <a:r>
              <a:rPr lang="en-US" sz="1400" b="1"/>
              <a:t>200</a:t>
            </a:r>
            <a:r>
              <a:rPr lang="en-US" sz="1400"/>
              <a:t> OK göndərir, amma yeni resurs yaratdıqda </a:t>
            </a:r>
            <a:r>
              <a:rPr lang="en-US" sz="1400" b="1"/>
              <a:t>201</a:t>
            </a:r>
            <a:r>
              <a:rPr lang="en-US" sz="1400"/>
              <a:t> istifadə etmək RESTful standartına uyğundur.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Client üçün HTTP status kodları resursun vəziyyəti haqqında dərhal məlumat verir; yəni body-ni analiz etmədən anlayır: uğurlu oldu, yaradıldı, tapılmadı və ya səhv baş verdi.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Məsələn: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200 OK → sorğu uğurla icra olundu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201 Created → yeni resurs yaradıldı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404 Not Found → resurs tapılmadı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422 Unprocessable Entity → göndərilən məlumat düzgün deyil</a:t>
            </a:r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FE8B8A-EA5F-F0F2-8C3B-A4F9F2FD3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740" y="0"/>
            <a:ext cx="4153260" cy="56164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89A4DD-D844-4334-4617-9D1336CA1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830124"/>
            <a:ext cx="5201920" cy="302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8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Status kodu qısa formada bu cürdə təyin etmək mümkündür.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Məsələn, 204 status kodunu göndərdikdə tətbiq avtomatik anlayır ki, bu status kodu, kontent yoxdur mənasına gəlir və bunun üçündür ki, dataları göstərmir. </a:t>
            </a:r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28E2A5-75EB-2D70-03A2-6F229B3DD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7839"/>
            <a:ext cx="5921253" cy="3010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264EB9-3A40-7728-48FE-B7CDCB952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73652"/>
            <a:ext cx="3690725" cy="188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142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Postman üzərindən göndərilən datalar </a:t>
            </a:r>
            <a:r>
              <a:rPr lang="az-Latn-AZ" b="1"/>
              <a:t>request</a:t>
            </a:r>
            <a:r>
              <a:rPr lang="az-Latn-AZ"/>
              <a:t> adlanır və kontrollerdə </a:t>
            </a:r>
            <a:r>
              <a:rPr lang="en-US" b="1"/>
              <a:t>$request </a:t>
            </a:r>
            <a:r>
              <a:rPr lang="az-Latn-AZ"/>
              <a:t>parametri həmin dataları avtomatik qəbul edir. Biz isə </a:t>
            </a:r>
            <a:r>
              <a:rPr lang="az-Latn-AZ" b="1"/>
              <a:t>all() </a:t>
            </a:r>
            <a:r>
              <a:rPr lang="az-Latn-AZ"/>
              <a:t>kimi metodlar vasitəsi ilə həmin dataları çağıra bilərik.</a:t>
            </a:r>
          </a:p>
          <a:p>
            <a:endParaRPr lang="az-Latn-AZ"/>
          </a:p>
          <a:p>
            <a:r>
              <a:rPr lang="az-Latn-AZ"/>
              <a:t>Bu datalar təkcə postman üzərindən yox, URL –dən yaxud input elementlərində də göndərilə bilər.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34D774-BF52-14EC-C215-8957EC967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7219"/>
            <a:ext cx="12192000" cy="517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163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Posts modeli və migration yaradırıq. </a:t>
            </a:r>
          </a:p>
          <a:p>
            <a:endParaRPr lang="az-Latn-AZ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29F6AF-859A-CB99-5851-4E55FD8F0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896" y="2529762"/>
            <a:ext cx="9076207" cy="1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07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migration kodu posts cədvəlini yaradaraq postların başlıq, məzmun, müəllif (user) və zaman məlumatlarını database-də saxlamaq üçün struktur müəyyən edir.</a:t>
            </a:r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>
                <a:solidFill>
                  <a:srgbClr val="FF0000"/>
                </a:solidFill>
              </a:rPr>
              <a:t>$table-&gt;foreignIdFor(User::class, 'author_id’);</a:t>
            </a:r>
            <a:r>
              <a:rPr lang="az-Latn-AZ" b="1">
                <a:solidFill>
                  <a:srgbClr val="FF0000"/>
                </a:solidFill>
              </a:rPr>
              <a:t> </a:t>
            </a:r>
            <a:r>
              <a:rPr lang="az-Latn-AZ"/>
              <a:t>- </a:t>
            </a:r>
            <a:r>
              <a:rPr lang="en-US"/>
              <a:t>Bu sətir posts cədvəlində </a:t>
            </a:r>
            <a:r>
              <a:rPr lang="en-US" b="1"/>
              <a:t>author_id </a:t>
            </a:r>
            <a:r>
              <a:rPr lang="en-US"/>
              <a:t>adlı sütun yaradır və həmin postun hansı </a:t>
            </a:r>
            <a:r>
              <a:rPr lang="en-US" b="1"/>
              <a:t>user</a:t>
            </a:r>
            <a:r>
              <a:rPr lang="en-US"/>
              <a:t>-ə aid olduğunu göstərmək üçün istifadə olunur.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A6F4A3-A5D1-7C25-C891-F2913F52A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467" y="2567568"/>
            <a:ext cx="4991533" cy="42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681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Yaxud bu cürdə yaza bilərdik: </a:t>
            </a:r>
            <a:br>
              <a:rPr lang="az-Latn-AZ"/>
            </a:br>
            <a:br>
              <a:rPr lang="az-Latn-AZ"/>
            </a:br>
            <a:r>
              <a:rPr lang="az-Latn-AZ"/>
              <a:t>Bu kodunda, məqsədi tam eynidir. Bu kod </a:t>
            </a:r>
            <a:r>
              <a:rPr lang="az-Latn-AZ" b="1"/>
              <a:t>posts</a:t>
            </a:r>
            <a:r>
              <a:rPr lang="az-Latn-AZ"/>
              <a:t> cədvəlində </a:t>
            </a:r>
            <a:r>
              <a:rPr lang="az-Latn-AZ" b="1"/>
              <a:t>author_id </a:t>
            </a:r>
            <a:r>
              <a:rPr lang="az-Latn-AZ"/>
              <a:t>sahəsini </a:t>
            </a:r>
            <a:r>
              <a:rPr lang="az-Latn-AZ" b="1"/>
              <a:t>users</a:t>
            </a:r>
            <a:r>
              <a:rPr lang="az-Latn-AZ"/>
              <a:t> cədvəlinə </a:t>
            </a:r>
            <a:r>
              <a:rPr lang="az-Latn-AZ" b="1"/>
              <a:t>foreign key </a:t>
            </a:r>
            <a:r>
              <a:rPr lang="az-Latn-AZ"/>
              <a:t>kimi bağlayır və həmin </a:t>
            </a:r>
            <a:r>
              <a:rPr lang="az-Latn-AZ" b="1"/>
              <a:t>user</a:t>
            </a:r>
            <a:r>
              <a:rPr lang="az-Latn-AZ"/>
              <a:t> silindikdə ona aid postların da avtomatik silinməsini təmin edir.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CF3792-E670-0DB8-A332-A58B4018E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402" y="3098800"/>
            <a:ext cx="5514597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635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İki yanaşmanın fərqi </a:t>
            </a:r>
            <a:r>
              <a:rPr lang="az-Latn-AZ"/>
              <a:t>nədir: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vs</a:t>
            </a:r>
            <a:endParaRPr lang="ru-R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4A12CC-DC63-2C53-9B94-912A63681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690"/>
            <a:ext cx="5627763" cy="4841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A00EDF-AE97-E9F5-F06C-E82DE76EF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7328"/>
            <a:ext cx="6515343" cy="132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210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author_id </a:t>
            </a:r>
            <a:r>
              <a:rPr lang="en-US" sz="1400"/>
              <a:t>adlı </a:t>
            </a:r>
            <a:r>
              <a:rPr lang="en-US" sz="1400" b="1"/>
              <a:t>unsignedBigInteger</a:t>
            </a:r>
            <a:r>
              <a:rPr lang="en-US" sz="1400"/>
              <a:t> sütunu </a:t>
            </a:r>
            <a:r>
              <a:rPr lang="az-Latn-AZ" sz="1400"/>
              <a:t>avtomatik </a:t>
            </a:r>
            <a:r>
              <a:rPr lang="en-US" sz="1400"/>
              <a:t>yaradı</a:t>
            </a:r>
            <a:r>
              <a:rPr lang="az-Latn-AZ" sz="1400"/>
              <a:t>lır</a:t>
            </a:r>
            <a:endParaRPr lang="en-US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User </a:t>
            </a:r>
            <a:r>
              <a:rPr lang="az-Latn-AZ" sz="1400"/>
              <a:t>adlı m</a:t>
            </a:r>
            <a:r>
              <a:rPr lang="en-US" sz="1400"/>
              <a:t>odel ilə semantik</a:t>
            </a:r>
            <a:r>
              <a:rPr lang="az-Latn-AZ" sz="1400"/>
              <a:t> (kod səviyyəsində olan mənəvi əlaqə)</a:t>
            </a:r>
            <a:r>
              <a:rPr lang="en-US" sz="1400"/>
              <a:t> əlaqə </a:t>
            </a:r>
            <a:r>
              <a:rPr lang="az-Latn-AZ" sz="1400"/>
              <a:t>yaradılır.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Semantik əlaqə dedikdə yəni, Laravel developera mənanı göstərir. IDE və framework bilir ki, bu sütun User modeli ilə əlaqəlidir.</a:t>
            </a:r>
            <a:r>
              <a:rPr lang="az-Latn-AZ" sz="1400"/>
              <a:t> Ancaq, Database-ə demir ki, buraya yalnız </a:t>
            </a:r>
            <a:r>
              <a:rPr lang="az-Latn-AZ" sz="1400" b="1">
                <a:solidFill>
                  <a:srgbClr val="0070C0"/>
                </a:solidFill>
              </a:rPr>
              <a:t>users.id </a:t>
            </a:r>
            <a:r>
              <a:rPr lang="az-Latn-AZ" sz="1400"/>
              <a:t>yazıla bilər. Yəni DB səviyyəsində məcburiyyət yoxdur. Sadəcə məntiqi əlaqə var. </a:t>
            </a:r>
            <a:endParaRPr lang="en-US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Foreign key constraint YARATMIR</a:t>
            </a:r>
            <a:br>
              <a:rPr lang="az-Latn-AZ" sz="1400"/>
            </a:br>
            <a:br>
              <a:rPr lang="az-Latn-AZ" sz="1400"/>
            </a:br>
            <a:r>
              <a:rPr lang="az-Latn-AZ" sz="1400"/>
              <a:t>Həm model səviyyəsində, həm də DB səviyyəsində əlaqə yaratmaq üçün isə, </a:t>
            </a:r>
            <a:r>
              <a:rPr lang="az-Latn-AZ" sz="1400" b="1">
                <a:solidFill>
                  <a:srgbClr val="FF0000"/>
                </a:solidFill>
              </a:rPr>
              <a:t>constrained()</a:t>
            </a:r>
            <a:r>
              <a:rPr lang="az-Latn-AZ" sz="1400"/>
              <a:t> metodundan istifadə edilir.</a:t>
            </a:r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Əgər database foreign key yoxdursa, DB istənilən </a:t>
            </a:r>
            <a:r>
              <a:rPr lang="en-US" sz="1400" b="1"/>
              <a:t>author_id </a:t>
            </a:r>
            <a:r>
              <a:rPr lang="en-US" sz="1400"/>
              <a:t>qəbul edər (999, 12345 və s.)</a:t>
            </a: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400"/>
              <a:t>Əgər database foreign key varsa, laravel avtomatik olaraq </a:t>
            </a:r>
            <a:r>
              <a:rPr lang="az-Latn-AZ" sz="1400" b="1"/>
              <a:t>author_id → users.id</a:t>
            </a:r>
            <a:r>
              <a:rPr lang="az-Latn-AZ" sz="1400"/>
              <a:t>-ə bağlayır</a:t>
            </a:r>
          </a:p>
          <a:p>
            <a:endParaRPr lang="az-Latn-AZ" sz="1400"/>
          </a:p>
          <a:p>
            <a:r>
              <a:rPr lang="en-US" sz="1400"/>
              <a:t>Artıq DB səviyyəsində qoruma var</a:t>
            </a:r>
            <a:r>
              <a:rPr lang="az-Latn-AZ" sz="1400"/>
              <a:t>. </a:t>
            </a:r>
          </a:p>
          <a:p>
            <a:endParaRPr lang="az-Latn-AZ" sz="1400"/>
          </a:p>
          <a:p>
            <a:r>
              <a:rPr lang="az-Latn-AZ" sz="1400" b="1"/>
              <a:t>constrained() </a:t>
            </a:r>
            <a:r>
              <a:rPr lang="az-Latn-AZ" sz="1400"/>
              <a:t>sənə nə qazandırır?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Data təhlükəsizliyi</a:t>
            </a:r>
            <a:r>
              <a:rPr lang="az-Latn-AZ" sz="1400"/>
              <a:t> - </a:t>
            </a:r>
            <a:r>
              <a:rPr lang="en-US" sz="1400"/>
              <a:t>Yanlış author_id yazıla bilməz: author_id = 999 -- əgər belə user yoxdursa → ERROR</a:t>
            </a: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Silinmə nəzarəti (cascade) - əgər -&gt;cascadeOnDelete() əlavə etsən, User silinərsə → onun postları da silinir.</a:t>
            </a: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400"/>
              <a:t>Gələcəkdə refactor daha təhlükəsiz olur - Modeli dəyişsən: User → AdminUser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z-Latn-AZ" sz="1400"/>
              <a:t>foreignIdFor() modelə baxır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z-Latn-AZ" sz="1400"/>
              <a:t>constrained() isə avtomatik uyğun cədvəli seçir</a:t>
            </a:r>
          </a:p>
          <a:p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2A8044-43A1-A0A7-D82B-A55115743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27763" cy="4841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88E9A9-F439-7EB0-B8A1-4A10DE1DB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39378"/>
            <a:ext cx="4648603" cy="3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479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Buna görə ən düzgün yazılış şəkli belə olmaldır: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Yaxud </a:t>
            </a:r>
            <a:r>
              <a:rPr lang="az-Latn-AZ" b="1"/>
              <a:t>constrained() </a:t>
            </a:r>
            <a:r>
              <a:rPr lang="az-Latn-AZ"/>
              <a:t>-in əl ilə yazılmış ekvivalenti olan aşağıdakı kodu yaza bilərik: </a:t>
            </a:r>
            <a:r>
              <a:rPr lang="az-Latn-AZ" b="1">
                <a:solidFill>
                  <a:srgbClr val="FF0000"/>
                </a:solidFill>
              </a:rPr>
              <a:t>-&gt;references('id')-&gt;on('users’)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/>
              <a:t>Qısa izah</a:t>
            </a:r>
            <a:r>
              <a:rPr lang="en-US"/>
              <a:t>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constrained() → qısa, oxunaqlı, future-proof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references()-&gt;on() → daha çox kontrol və dəqiqlik istəyən hallarda istifadə olunur</a:t>
            </a:r>
            <a:endParaRPr lang="az-Latn-AZ"/>
          </a:p>
          <a:p>
            <a:endParaRPr lang="az-Latn-AZ"/>
          </a:p>
          <a:p>
            <a:r>
              <a:rPr lang="en-US" b="1">
                <a:highlight>
                  <a:srgbClr val="00FF00"/>
                </a:highlight>
              </a:rPr>
              <a:t>Tövsiyə</a:t>
            </a:r>
            <a:r>
              <a:rPr lang="en-US"/>
              <a:t>: əgər sadə və model əsaslı migration istəyirsənsə, constrained() daha professionaldır; əgər xüsusi cədvəl və sütun adları, ya da non-standard naming varsa, references()-&gt;on() istifadə et.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0189E3-3EFA-036D-B78A-306307CA0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74412"/>
            <a:ext cx="5695205" cy="1322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15FD13-617E-BC5B-E7BA-D089B4111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07832"/>
            <a:ext cx="6122853" cy="172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71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Server-Side Session YOX</a:t>
            </a:r>
          </a:p>
          <a:p>
            <a:endParaRPr lang="en-US" sz="1400"/>
          </a:p>
          <a:p>
            <a:r>
              <a:rPr lang="en-US" sz="1400"/>
              <a:t>REST API-lərdə: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server tərəfdə session saxlanmır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istifadəçiyə aid vəziyyət (state) serverdə tutulmur</a:t>
            </a:r>
          </a:p>
          <a:p>
            <a:endParaRPr lang="en-US" sz="1400"/>
          </a:p>
          <a:p>
            <a:r>
              <a:rPr lang="en-US" sz="1400"/>
              <a:t>Əvəzində: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Client (frontend, mobil tətbiq və s.)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Hər request ilə birlikdə JWT və ya başqa token göndərir</a:t>
            </a:r>
          </a:p>
          <a:p>
            <a:endParaRPr lang="en-US" sz="1400"/>
          </a:p>
          <a:p>
            <a:r>
              <a:rPr lang="en-US" sz="1400" b="1"/>
              <a:t>Məsələn</a:t>
            </a:r>
            <a:r>
              <a:rPr lang="en-US" sz="1400"/>
              <a:t>:</a:t>
            </a:r>
            <a:r>
              <a:rPr lang="az-Latn-AZ" sz="1400"/>
              <a:t> Authorization: Bearer eyJhbGciOiJIUzI1NiIsInR5cCI6IkpXVCJ9...</a:t>
            </a:r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 b="1"/>
              <a:t>Gündəlik həyat nümunəsi</a:t>
            </a:r>
            <a:r>
              <a:rPr lang="az-Latn-AZ" sz="1400" b="1"/>
              <a:t>. </a:t>
            </a:r>
            <a:r>
              <a:rPr lang="en-US" sz="1400" b="1"/>
              <a:t>Bankomatı düşün</a:t>
            </a:r>
            <a:r>
              <a:rPr lang="en-US" sz="140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Kartı salırsan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Şifrəni daxil edirsən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HƏR əməliyyatda kart + şifrə lazımdır</a:t>
            </a:r>
          </a:p>
          <a:p>
            <a:endParaRPr lang="en-US" sz="1400"/>
          </a:p>
          <a:p>
            <a:r>
              <a:rPr lang="en-US" sz="1400"/>
              <a:t>Bankomat səni yadda saxlamır ki, “bu az əvvəl </a:t>
            </a:r>
            <a:br>
              <a:rPr lang="az-Latn-AZ" sz="1400"/>
            </a:br>
            <a:r>
              <a:rPr lang="en-US" sz="1400"/>
              <a:t>gəlmişdi”.</a:t>
            </a:r>
            <a:r>
              <a:rPr lang="az-Latn-AZ" sz="1400"/>
              <a:t> </a:t>
            </a:r>
            <a:r>
              <a:rPr lang="en-US" sz="1400"/>
              <a:t>REST API də eyn</a:t>
            </a:r>
            <a:r>
              <a:rPr lang="az-Latn-AZ" sz="1400"/>
              <a:t>ən belədir</a:t>
            </a:r>
            <a:r>
              <a:rPr lang="en-US" sz="1400"/>
              <a:t>.</a:t>
            </a:r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0EA08E-1DF8-DD4C-B2A0-ACD0E4B23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898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662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Yaxud bu cürdə yazmaq olar.</a:t>
            </a:r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az-Latn-AZ" sz="1400" b="1"/>
              <a:t>Nə edir</a:t>
            </a:r>
            <a:r>
              <a:rPr lang="az-Latn-AZ" sz="1400"/>
              <a:t>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b="1"/>
              <a:t>author_id </a:t>
            </a:r>
            <a:r>
              <a:rPr lang="en-US" sz="1400"/>
              <a:t>adlı </a:t>
            </a:r>
            <a:r>
              <a:rPr lang="en-US" sz="1400" b="1"/>
              <a:t>unsignedBigInteger</a:t>
            </a:r>
            <a:r>
              <a:rPr lang="en-US" sz="1400"/>
              <a:t> sütun yaradı</a:t>
            </a:r>
            <a:r>
              <a:rPr lang="az-Latn-AZ" sz="1400"/>
              <a:t>lır.</a:t>
            </a:r>
            <a:endParaRPr lang="en-US" sz="140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/>
              <a:t>Database səviyyəsində foreign key constraint əlavə edi</a:t>
            </a:r>
            <a:r>
              <a:rPr lang="az-Latn-AZ" sz="1400"/>
              <a:t>lir</a:t>
            </a:r>
            <a:r>
              <a:rPr lang="en-US" sz="1400"/>
              <a:t>: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author_id </a:t>
            </a:r>
            <a:r>
              <a:rPr lang="en-US" sz="1400"/>
              <a:t>yalnız </a:t>
            </a:r>
            <a:r>
              <a:rPr lang="en-US" sz="1400" b="1"/>
              <a:t>users.id </a:t>
            </a:r>
            <a:r>
              <a:rPr lang="en-US" sz="1400"/>
              <a:t>dəyərlərini ala bilər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User</a:t>
            </a:r>
            <a:r>
              <a:rPr lang="en-US" sz="1400"/>
              <a:t> silinərsə, ona bağlı </a:t>
            </a:r>
            <a:r>
              <a:rPr lang="en-US" sz="1400" b="1"/>
              <a:t>postlar</a:t>
            </a:r>
            <a:r>
              <a:rPr lang="en-US" sz="1400"/>
              <a:t> da silinir (</a:t>
            </a:r>
            <a:r>
              <a:rPr lang="en-US" sz="1400" b="1"/>
              <a:t>cascadeOnDelete</a:t>
            </a:r>
            <a:r>
              <a:rPr lang="en-US" sz="1400"/>
              <a:t>)</a:t>
            </a:r>
            <a:r>
              <a:rPr lang="az-Latn-AZ" sz="1400"/>
              <a:t> və</a:t>
            </a:r>
            <a:r>
              <a:rPr lang="en-US" sz="1400"/>
              <a:t> DB təhlükəsizliyi tam təmin olunur</a:t>
            </a:r>
            <a:r>
              <a:rPr lang="az-Latn-AZ" sz="1400"/>
              <a:t>.</a:t>
            </a:r>
          </a:p>
          <a:p>
            <a:endParaRPr lang="az-Latn-AZ" sz="1400"/>
          </a:p>
          <a:p>
            <a:r>
              <a:rPr lang="en-US" sz="1400" b="1"/>
              <a:t>Nə e</a:t>
            </a:r>
            <a:r>
              <a:rPr lang="az-Latn-AZ" sz="1400" b="1"/>
              <a:t>tmir</a:t>
            </a:r>
            <a:r>
              <a:rPr lang="az-Latn-AZ" sz="1400"/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Bu sütun model ilə bağlı deyil, yəni: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Laravel</a:t>
            </a:r>
            <a:r>
              <a:rPr lang="az-Latn-AZ" sz="1400"/>
              <a:t>,</a:t>
            </a:r>
            <a:r>
              <a:rPr lang="en-US" sz="1400"/>
              <a:t> IDE-də modelin hansı sütunla bağlı olduğunu avtomatik göstərmir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/>
              <a:t>foreignIdFor(User::class) </a:t>
            </a:r>
            <a:r>
              <a:rPr lang="en-US" sz="1400"/>
              <a:t>kimi semantik </a:t>
            </a:r>
            <a:r>
              <a:rPr lang="az-Latn-AZ" sz="1400"/>
              <a:t>olan </a:t>
            </a:r>
            <a:r>
              <a:rPr lang="en-US" sz="1400"/>
              <a:t>“mən bu User modelinə aid</a:t>
            </a:r>
            <a:r>
              <a:rPr lang="az-Latn-AZ" sz="1400"/>
              <a:t>əm</a:t>
            </a:r>
            <a:r>
              <a:rPr lang="en-US" sz="1400"/>
              <a:t>” məlumatı yoxdur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Əgər </a:t>
            </a:r>
            <a:r>
              <a:rPr lang="en-US" sz="1400" b="1"/>
              <a:t>User</a:t>
            </a:r>
            <a:r>
              <a:rPr lang="en-US" sz="1400"/>
              <a:t> modelinin </a:t>
            </a:r>
            <a:r>
              <a:rPr lang="en-US" sz="1400" b="1"/>
              <a:t>primary key </a:t>
            </a:r>
            <a:r>
              <a:rPr lang="en-US" sz="1400"/>
              <a:t>tipi dəyişsə, bu migration avtomatik uyğunlaşmayacaq</a:t>
            </a:r>
            <a:endParaRPr lang="az-Latn-AZ" sz="1400"/>
          </a:p>
          <a:p>
            <a:pPr>
              <a:lnSpc>
                <a:spcPct val="150000"/>
              </a:lnSpc>
            </a:pPr>
            <a:endParaRPr lang="az-Latn-AZ" sz="1400"/>
          </a:p>
          <a:p>
            <a:pPr>
              <a:lnSpc>
                <a:spcPct val="150000"/>
              </a:lnSpc>
            </a:pPr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B64B8A-A196-5909-39E6-35B7B26E2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08928"/>
            <a:ext cx="6096000" cy="124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210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49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İndi düşünək, User modelində id sahəsinin tipi dəyişsə:</a:t>
            </a:r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Bu halda users.id artıq bigint deyil, bəlkə string / UUID tipindədir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Migration isə hələ də author_id-ı unsignedBigInteger olaraq yaradır</a:t>
            </a:r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>
                <a:solidFill>
                  <a:srgbClr val="FF0000"/>
                </a:solidFill>
              </a:rPr>
              <a:t>foreignIdFor(User::class)</a:t>
            </a:r>
            <a:r>
              <a:rPr lang="en-US"/>
              <a:t> istifadə edəndə nə baş verir:</a:t>
            </a:r>
            <a:endParaRPr lang="az-Latn-AZ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Laravel avtomatik User modelinin primary key tipini oxuyur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Məsələn, id bigintdirsə → unsignedBigInteger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id string / UUIDdirsə → uuid tipində sütun yaradır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C2506C-7612-18D2-A389-2218B3163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368"/>
            <a:ext cx="6839127" cy="138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11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Hələlik biz qısa və sadə şəkildə bu cür yazaq.</a:t>
            </a:r>
          </a:p>
          <a:p>
            <a:endParaRPr lang="az-Latn-AZ"/>
          </a:p>
          <a:p>
            <a:r>
              <a:rPr lang="az-Latn-AZ"/>
              <a:t>İndi cədvəli migrate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B93D42-A4E4-A403-02D4-144DA2EDA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228" y="0"/>
            <a:ext cx="57747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804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İndi POSTS cədvəlinə data əlavə edilməsində istifadə edə biləcəyimiz sadə bir kod parçası yazırıq. </a:t>
            </a:r>
          </a:p>
          <a:p>
            <a:endParaRPr lang="az-Latn-AZ" sz="1400"/>
          </a:p>
          <a:p>
            <a:r>
              <a:rPr lang="en-US" sz="1400"/>
              <a:t>Bu kod request-dən gələn məlumatı yoxlayır, yeni post yaradır və yaradılan postu 201 status kodu ilə JSON olaraq qaytarır.</a:t>
            </a:r>
            <a:r>
              <a:rPr lang="az-Latn-AZ" sz="1400"/>
              <a:t> </a:t>
            </a:r>
          </a:p>
          <a:p>
            <a:endParaRPr lang="az-Latn-AZ" sz="1400"/>
          </a:p>
          <a:p>
            <a:r>
              <a:rPr lang="az-Latn-AZ" sz="1400"/>
              <a:t>Növbəti slayda bax sonra kodu işə salarsan...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03953C-F921-A432-BEBA-6A5A28525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6316"/>
            <a:ext cx="12192000" cy="572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296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Modelə </a:t>
            </a:r>
            <a:r>
              <a:rPr lang="en-US" b="1">
                <a:solidFill>
                  <a:srgbClr val="FF0000"/>
                </a:solidFill>
              </a:rPr>
              <a:t>$fillable </a:t>
            </a:r>
            <a:r>
              <a:rPr lang="az-Latn-AZ"/>
              <a:t>adlı bir massiv əlavə edirik.</a:t>
            </a:r>
          </a:p>
          <a:p>
            <a:endParaRPr lang="az-Latn-AZ"/>
          </a:p>
          <a:p>
            <a:r>
              <a:rPr lang="en-US"/>
              <a:t>$fillable sahəsi mass assignment zamanı hansı sütunların təhlükəsiz şəkildə doldurula biləcəyini müəyyən edir.</a:t>
            </a:r>
            <a:r>
              <a:rPr lang="az-Latn-AZ"/>
              <a:t> </a:t>
            </a:r>
          </a:p>
          <a:p>
            <a:endParaRPr lang="az-Latn-AZ"/>
          </a:p>
          <a:p>
            <a:r>
              <a:rPr lang="en-US"/>
              <a:t>Mass assignment dedikdə modelə bir array şəklində bir neçə sahənin eyni anda doldurulması nəzərdə tutulur.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E1EEA3-BE7C-8977-0FAC-F973E68B1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710" y="3101014"/>
            <a:ext cx="5418290" cy="375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721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Laravel-də </a:t>
            </a:r>
            <a:r>
              <a:rPr lang="en-US" b="1">
                <a:solidFill>
                  <a:srgbClr val="FF0000"/>
                </a:solidFill>
              </a:rPr>
              <a:t>$fillable </a:t>
            </a:r>
            <a:r>
              <a:rPr lang="en-US"/>
              <a:t>və ya </a:t>
            </a:r>
            <a:r>
              <a:rPr lang="en-US" b="1">
                <a:solidFill>
                  <a:srgbClr val="FF0000"/>
                </a:solidFill>
              </a:rPr>
              <a:t>$guarded </a:t>
            </a:r>
            <a:r>
              <a:rPr lang="en-US"/>
              <a:t>istifadə etmədən modelə data əlavə etmək yalnız aşağıdakı hallarda mümkündür:</a:t>
            </a:r>
            <a:endParaRPr lang="az-Latn-AZ"/>
          </a:p>
          <a:p>
            <a:endParaRPr lang="az-Latn-AZ"/>
          </a:p>
          <a:p>
            <a:r>
              <a:rPr lang="az-Latn-AZ"/>
              <a:t>1) </a:t>
            </a:r>
            <a:r>
              <a:rPr lang="az-Latn-AZ" b="1">
                <a:solidFill>
                  <a:srgbClr val="FF0000"/>
                </a:solidFill>
              </a:rPr>
              <a:t>$guarded = [] </a:t>
            </a:r>
            <a:r>
              <a:rPr lang="az-Latn-AZ"/>
              <a:t>təyin edibsə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2) </a:t>
            </a:r>
            <a:r>
              <a:rPr lang="az-Latn-AZ" b="1">
                <a:solidFill>
                  <a:srgbClr val="FF0000"/>
                </a:solidFill>
              </a:rPr>
              <a:t>fill() </a:t>
            </a:r>
            <a:r>
              <a:rPr lang="az-Latn-AZ"/>
              <a:t>və ya </a:t>
            </a:r>
            <a:r>
              <a:rPr lang="az-Latn-AZ" b="1">
                <a:solidFill>
                  <a:srgbClr val="FF0000"/>
                </a:solidFill>
              </a:rPr>
              <a:t>create() </a:t>
            </a:r>
            <a:r>
              <a:rPr lang="az-Latn-AZ"/>
              <a:t>əvəzinə manual olaraq hər sahəni ayrıca təyin edirsənsə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/>
              <a:t>$fillable </a:t>
            </a:r>
            <a:r>
              <a:rPr lang="en-US"/>
              <a:t>yalnız mass assignment (</a:t>
            </a:r>
            <a:r>
              <a:rPr lang="en-US" b="1">
                <a:solidFill>
                  <a:srgbClr val="FF0000"/>
                </a:solidFill>
              </a:rPr>
              <a:t>create() / update($array)</a:t>
            </a:r>
            <a:r>
              <a:rPr lang="en-US"/>
              <a:t>) zamanı lazım olur; əgər sahələri tək-tək təyin edirsənsə və ya </a:t>
            </a:r>
            <a:r>
              <a:rPr lang="en-US" b="1"/>
              <a:t>$guarded = [] </a:t>
            </a:r>
            <a:r>
              <a:rPr lang="en-US"/>
              <a:t>qoyursansa, ehtiyac olmur.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32345F-1FD5-90CA-C1CE-D4F02E706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0104"/>
            <a:ext cx="8703908" cy="9233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CC44CD-F639-9F0F-90D9-679BC37F5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9321"/>
            <a:ext cx="5842000" cy="199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015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9C011D-0215-A5BC-1126-F27FDD2E1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552" y="1634334"/>
            <a:ext cx="9182896" cy="35893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972474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foreign key əlaqəsini avtomatik yaratmaq üçün </a:t>
            </a:r>
            <a:r>
              <a:rPr lang="az-Latn-AZ" b="1">
                <a:solidFill>
                  <a:srgbClr val="FF0000"/>
                </a:solidFill>
              </a:rPr>
              <a:t>constrained()</a:t>
            </a:r>
            <a:r>
              <a:rPr lang="az-Latn-AZ"/>
              <a:t> istifadə edirik və cədvəli geri alaraq təkrar yükləyirik.</a:t>
            </a:r>
            <a:br>
              <a:rPr lang="az-Latn-AZ"/>
            </a:br>
            <a:br>
              <a:rPr lang="az-Latn-AZ"/>
            </a:br>
            <a:r>
              <a:rPr lang="az-Latn-AZ" b="1">
                <a:solidFill>
                  <a:srgbClr val="FF0000"/>
                </a:solidFill>
              </a:rPr>
              <a:t>php artisan migrate:rollback --step=1  </a:t>
            </a:r>
            <a:r>
              <a:rPr lang="az-Latn-AZ"/>
              <a:t>- </a:t>
            </a:r>
            <a:r>
              <a:rPr lang="en-US"/>
              <a:t>Bu əmr </a:t>
            </a:r>
            <a:r>
              <a:rPr lang="en-US" b="1"/>
              <a:t>son icra edilmiş migration-</a:t>
            </a:r>
            <a:r>
              <a:rPr lang="az-Latn-AZ" b="1"/>
              <a:t>ı</a:t>
            </a:r>
            <a:r>
              <a:rPr lang="en-US" b="1"/>
              <a:t> bir addım geri alaraq (rollback) cədvəldəki dəyişiklikləri ləğv etmək üçün</a:t>
            </a:r>
            <a:r>
              <a:rPr lang="en-US"/>
              <a:t> istifadə edilir.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7A3692-7E8B-7917-CF3A-A117295CC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688" y="1320800"/>
            <a:ext cx="8350311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739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Sonra </a:t>
            </a:r>
            <a:r>
              <a:rPr lang="az-Latn-AZ"/>
              <a:t>da təkrar </a:t>
            </a:r>
            <a:r>
              <a:rPr lang="az-Latn-AZ" b="1">
                <a:solidFill>
                  <a:srgbClr val="FF0000"/>
                </a:solidFill>
              </a:rPr>
              <a:t>php artisan migrate </a:t>
            </a:r>
            <a:r>
              <a:rPr lang="az-Latn-AZ"/>
              <a:t>yazırıq ancaq xəta alacağıq. Bu xəta bəzi kəslərdə çıxır bəzi kəslərdə çıxmır.</a:t>
            </a:r>
          </a:p>
          <a:p>
            <a:endParaRPr lang="az-Latn-AZ"/>
          </a:p>
          <a:p>
            <a:r>
              <a:rPr lang="az-Latn-AZ"/>
              <a:t>Həm cədvəl migrate oldu həm xəta çıxdı.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9F84C4-23A4-8359-0B54-FC837AC0A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8961"/>
            <a:ext cx="12192000" cy="489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215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Bu xətanın səbəbi, </a:t>
            </a:r>
            <a:r>
              <a:rPr lang="az-Latn-AZ" sz="1400" b="1">
                <a:solidFill>
                  <a:srgbClr val="FF0000"/>
                </a:solidFill>
              </a:rPr>
              <a:t>-&gt;constrained('users’) </a:t>
            </a:r>
            <a:r>
              <a:rPr lang="az-Latn-AZ" sz="1400"/>
              <a:t>yazmamış olmağımızdır. </a:t>
            </a:r>
          </a:p>
          <a:p>
            <a:endParaRPr lang="az-Latn-AZ" sz="1400"/>
          </a:p>
          <a:p>
            <a:r>
              <a:rPr lang="az-Latn-AZ" sz="1400"/>
              <a:t>Ancaq burada mütləq nəsə yazmaq lazım deyil — constrained() default olaraq modelin bağlı olduğu cədvəli oxuyur.</a:t>
            </a:r>
          </a:p>
          <a:p>
            <a:endParaRPr lang="az-Latn-AZ" sz="1400"/>
          </a:p>
          <a:p>
            <a:r>
              <a:rPr lang="az-Latn-AZ" sz="1400"/>
              <a:t>Bizdə isə, laravel, </a:t>
            </a:r>
            <a:r>
              <a:rPr lang="az-Latn-AZ" sz="1400" b="1"/>
              <a:t>posts.author_id</a:t>
            </a:r>
            <a:r>
              <a:rPr lang="az-Latn-AZ" sz="1400"/>
              <a:t> sütununu </a:t>
            </a:r>
            <a:r>
              <a:rPr lang="az-Latn-AZ" sz="1400" b="1"/>
              <a:t>authors.id</a:t>
            </a:r>
            <a:r>
              <a:rPr lang="az-Latn-AZ" sz="1400"/>
              <a:t>-ə bağlamağa çalışır. Amma authors modeli bizdə yoxdur.  Bizdə users modeli var. </a:t>
            </a:r>
          </a:p>
          <a:p>
            <a:endParaRPr lang="az-Latn-AZ" sz="1400"/>
          </a:p>
          <a:p>
            <a:r>
              <a:rPr lang="az-Latn-AZ" sz="1400"/>
              <a:t>Laravel authors modelini avtomatik axtardığı və tapa bilmədiyi üçün xəta verir. Bunu düzəltmək üçündə məcbur oluruq, </a:t>
            </a:r>
            <a:r>
              <a:rPr lang="az-Latn-AZ" sz="1400" b="1">
                <a:solidFill>
                  <a:srgbClr val="FF0000"/>
                </a:solidFill>
              </a:rPr>
              <a:t>-&gt;constrained('users’) </a:t>
            </a:r>
            <a:r>
              <a:rPr lang="az-Latn-AZ" sz="1400"/>
              <a:t>yazmağa. </a:t>
            </a:r>
          </a:p>
          <a:p>
            <a:endParaRPr lang="az-Latn-AZ" sz="1400"/>
          </a:p>
          <a:p>
            <a:endParaRPr lang="az-Latn-AZ" sz="1400"/>
          </a:p>
          <a:p>
            <a:r>
              <a:rPr lang="az-Latn-AZ" sz="1400"/>
              <a:t>Belə yazdıqdan sonra isə artıq </a:t>
            </a:r>
            <a:r>
              <a:rPr lang="az-Latn-AZ" sz="1400" b="1">
                <a:solidFill>
                  <a:srgbClr val="FF0000"/>
                </a:solidFill>
              </a:rPr>
              <a:t>rollback</a:t>
            </a:r>
            <a:r>
              <a:rPr lang="az-Latn-AZ" sz="1400"/>
              <a:t> yox bir başa </a:t>
            </a:r>
            <a:r>
              <a:rPr lang="az-Latn-AZ" sz="1400" b="1">
                <a:solidFill>
                  <a:srgbClr val="FF0000"/>
                </a:solidFill>
              </a:rPr>
              <a:t>fresh</a:t>
            </a:r>
            <a:r>
              <a:rPr lang="az-Latn-AZ" sz="1400"/>
              <a:t> əmri ilə bütün cədvəlləri təkrar</a:t>
            </a:r>
          </a:p>
          <a:p>
            <a:r>
              <a:rPr lang="az-Latn-AZ" sz="1400"/>
              <a:t>yükləməliyik: </a:t>
            </a:r>
            <a:r>
              <a:rPr lang="az-Latn-AZ" sz="1400" b="1">
                <a:solidFill>
                  <a:srgbClr val="FF0000"/>
                </a:solidFill>
              </a:rPr>
              <a:t>php artisan migrate:fresh</a:t>
            </a:r>
          </a:p>
          <a:p>
            <a:endParaRPr lang="az-Latn-AZ" sz="1400"/>
          </a:p>
          <a:p>
            <a:endParaRPr lang="az-Latn-AZ" sz="1400"/>
          </a:p>
          <a:p>
            <a:r>
              <a:rPr lang="az-Latn-AZ" sz="1400"/>
              <a:t>Əslində manual olaraq tək bir cədvəli silə və sonra təkrar onu yarada bilərdik. Biz isə bu indiki</a:t>
            </a:r>
          </a:p>
          <a:p>
            <a:r>
              <a:rPr lang="az-Latn-AZ" sz="1400"/>
              <a:t>yolu seçdik.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D62528-C421-C32A-E0A3-0165E9F54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855" y="1849120"/>
            <a:ext cx="4758145" cy="50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2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REST API-də</a:t>
            </a:r>
            <a:r>
              <a:rPr lang="az-Latn-AZ"/>
              <a:t> də</a:t>
            </a:r>
            <a:r>
              <a:rPr lang="en-US"/>
              <a:t> server istifadəçini yadda saxlamır; hər dəfə client serverə müraciət edəndə, “mən kiməm” deyə özünü token (məsələn, JWT) ilə yenidən tanıdır.</a:t>
            </a:r>
            <a:endParaRPr lang="az-Latn-AZ"/>
          </a:p>
          <a:p>
            <a:endParaRPr lang="az-Latn-AZ"/>
          </a:p>
          <a:p>
            <a:r>
              <a:rPr lang="en-US"/>
              <a:t>Hər dəfə sorğu göndərəndə: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client deyir: “mən buyam” (JWT token)</a:t>
            </a:r>
          </a:p>
          <a:p>
            <a:endParaRPr lang="en-US"/>
          </a:p>
          <a:p>
            <a:r>
              <a:rPr lang="en-US"/>
              <a:t>Server baxır: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token düzdür → icazə verir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token yoxdursa → icazə vermir</a:t>
            </a:r>
            <a:endParaRPr lang="az-Latn-AZ"/>
          </a:p>
          <a:p>
            <a:endParaRPr lang="az-Latn-AZ"/>
          </a:p>
          <a:p>
            <a:r>
              <a:rPr lang="en-US"/>
              <a:t>REST API-də server istifadəçini yox, göndərilən token-i tanıyır.</a:t>
            </a:r>
            <a:endParaRPr lang="ru-R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21A4EE-FB4F-5901-EAA1-1E6E12E5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609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Artıq neçə dəfə də, rollback edərək migrate etsək xəta almayacağıq. 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3E6BB3-E9E1-8D8C-6339-297D7B1F9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40" y="1058677"/>
            <a:ext cx="7841660" cy="57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201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İstifadəçimiz silindiyi üçün onu təkrar yaratmalıyıq.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6F6EF-36E2-8A6D-4E78-EA8ABDB67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332"/>
            <a:ext cx="4900085" cy="27205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A80618-EDA0-ADFF-9E75-58EB305CB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77390"/>
            <a:ext cx="12192000" cy="28806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835963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Təkrar cədvələ data yazırıq.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93C6FF-43E5-9D8C-AA6F-6DAB427CF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532" y="594114"/>
            <a:ext cx="7574936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959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780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 b="1">
                <a:solidFill>
                  <a:srgbClr val="FF0000"/>
                </a:solidFill>
              </a:rPr>
              <a:t>-&gt;constrained('users') </a:t>
            </a:r>
            <a:r>
              <a:rPr lang="az-Latn-AZ" sz="1600"/>
              <a:t>istifadə etdikdə MySQL-də </a:t>
            </a:r>
            <a:r>
              <a:rPr lang="az-Latn-AZ" sz="1600" b="1"/>
              <a:t>author_id </a:t>
            </a:r>
            <a:r>
              <a:rPr lang="az-Latn-AZ" sz="1600"/>
              <a:t>sütunu foreign key kimi qeyd olunur.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600"/>
              <a:t>Yaşıl açar simvolu → bu sütun artıq başqa cədvəldəki </a:t>
            </a:r>
            <a:r>
              <a:rPr lang="az-Latn-AZ" sz="1600" b="1"/>
              <a:t>primary key</a:t>
            </a:r>
            <a:r>
              <a:rPr lang="az-Latn-AZ" sz="1600"/>
              <a:t>-ə bağlıdır deməkdir.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600"/>
              <a:t>Beləliklə, DB səviyyəsində yanlış </a:t>
            </a:r>
            <a:r>
              <a:rPr lang="az-Latn-AZ" sz="1600" b="1"/>
              <a:t>author_id </a:t>
            </a:r>
            <a:r>
              <a:rPr lang="az-Latn-AZ" sz="1600"/>
              <a:t>yazılması mümkün deyil və referensial integrity qorunur.</a:t>
            </a:r>
          </a:p>
          <a:p>
            <a:pPr lvl="1"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en-US" sz="1600"/>
              <a:t>Referensial integrity</a:t>
            </a:r>
            <a:r>
              <a:rPr lang="az-Latn-AZ" sz="1600"/>
              <a:t>,</a:t>
            </a:r>
            <a:r>
              <a:rPr lang="en-US" sz="1600"/>
              <a:t> database-də əlaqəli cədvəllər arasındakı məlumatların düzgün və uyumlu qalmasını təmin edən qaydadır.</a:t>
            </a:r>
            <a:endParaRPr lang="ru-RU" sz="16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5C5CD2-728B-D455-DAE8-E694D14AA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999" y="2482698"/>
            <a:ext cx="8558002" cy="34978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416974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Tinker ilə istifadəçi yaratmanın qısa yolu.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514192-D4B6-4558-A07A-A0A53BE9D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410" y="1897247"/>
            <a:ext cx="6927180" cy="30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392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İkinci post daha əlavə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BFA3C-63B9-AF52-8A68-71F2315F0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700"/>
            <a:ext cx="3414056" cy="20423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A0FFD3-94BC-A266-EA5C-9675FB49C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581" y="0"/>
            <a:ext cx="7605419" cy="502963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966D9C9-05E7-B4E4-2550-E0C1007E96AA}"/>
              </a:ext>
            </a:extLst>
          </p:cNvPr>
          <p:cNvSpPr/>
          <p:nvPr/>
        </p:nvSpPr>
        <p:spPr>
          <a:xfrm>
            <a:off x="3776798" y="2330152"/>
            <a:ext cx="447040" cy="3693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76EC9B-A194-8441-AC59-BCED73654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40557"/>
            <a:ext cx="5502117" cy="14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051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Postları tək-tək əldə etmək üçün </a:t>
            </a:r>
            <a:r>
              <a:rPr lang="en-US"/>
              <a:t>show() </a:t>
            </a:r>
            <a:r>
              <a:rPr lang="az-Latn-AZ"/>
              <a:t>metodundan istifadə edirik. Burada əsas yer </a:t>
            </a:r>
            <a:r>
              <a:rPr lang="en-US"/>
              <a:t>$id parametrdiri.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Daha </a:t>
            </a:r>
            <a:r>
              <a:rPr lang="az-Latn-AZ"/>
              <a:t>qısa yazılış olması üçün isə, bu cür yazaraq dataları əldə edə bilərik.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/>
              <a:t>Bəli. </a:t>
            </a:r>
            <a:r>
              <a:rPr lang="en-US" b="1"/>
              <a:t>public function show(Post $post) </a:t>
            </a:r>
            <a:r>
              <a:rPr lang="en-US"/>
              <a:t>yazdıqda Laravel</a:t>
            </a:r>
            <a:r>
              <a:rPr lang="az-Latn-AZ"/>
              <a:t>,</a:t>
            </a:r>
            <a:r>
              <a:rPr lang="en-US"/>
              <a:t> </a:t>
            </a:r>
            <a:r>
              <a:rPr lang="en-US" b="1">
                <a:solidFill>
                  <a:srgbClr val="00B050"/>
                </a:solidFill>
              </a:rPr>
              <a:t>Route Model Binding </a:t>
            </a:r>
            <a:r>
              <a:rPr lang="en-US"/>
              <a:t>istifadə edir və URL-də gələn </a:t>
            </a:r>
            <a:r>
              <a:rPr lang="en-US" b="1"/>
              <a:t>{post} </a:t>
            </a:r>
            <a:r>
              <a:rPr lang="en-US"/>
              <a:t>parametrini avtomatik olaraq primary key (default: id) üzrə Post modelindən tapır. Tapılmasa avtomatik 404 qaytarır.</a:t>
            </a:r>
          </a:p>
          <a:p>
            <a:endParaRPr lang="en-US"/>
          </a:p>
          <a:p>
            <a:r>
              <a:rPr lang="en-US"/>
              <a:t>Fərq qısa şəkildə: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/>
              <a:t>Post $post </a:t>
            </a:r>
            <a:r>
              <a:rPr lang="en-US"/>
              <a:t>→ Avtomatikdir: Laravel arxa planda </a:t>
            </a:r>
            <a:r>
              <a:rPr lang="en-US" b="1"/>
              <a:t>findOrFail() </a:t>
            </a:r>
            <a:r>
              <a:rPr lang="en-US"/>
              <a:t>edir, kod daha təmiz və təhlükəsizdir.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/>
              <a:t>string $id + findOrFail() </a:t>
            </a:r>
            <a:r>
              <a:rPr lang="en-US"/>
              <a:t>→ Manualdır: Postu özün tapırsan, daha çox kod yazılır.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Route Model Binding type-safe, oxunaqlı və best practice sayılır.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Hər ikisi nəticə olaraq eyni işi görür, fərq idarəetmə üsulundadır.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CB075C-ECB0-6C47-F8F2-A88F06FBF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4622"/>
            <a:ext cx="3174263" cy="1110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C9C9BF-4101-3619-67BD-88C3F4101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18983"/>
            <a:ext cx="3940560" cy="111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5989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 olaraq URL yerində 1 yazanda birinci postu, 2 yazanda ikinci postu əldə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4B4049-70F3-1255-7471-F4DF45DF2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6458"/>
            <a:ext cx="5934287" cy="41315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6951B7-5B88-AD89-6940-CAD180337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999" y="2726459"/>
            <a:ext cx="5910644" cy="413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534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update() metodu </a:t>
            </a:r>
            <a:r>
              <a:rPr lang="az-Latn-AZ"/>
              <a:t>üçündə identifikatoru avtomatik işləməsi üçün `</a:t>
            </a:r>
            <a:r>
              <a:rPr lang="az-Latn-AZ" b="1">
                <a:solidFill>
                  <a:srgbClr val="C00000"/>
                </a:solidFill>
              </a:rPr>
              <a:t>Post </a:t>
            </a:r>
            <a:r>
              <a:rPr lang="en-US" b="1">
                <a:solidFill>
                  <a:srgbClr val="C00000"/>
                </a:solidFill>
              </a:rPr>
              <a:t>$post</a:t>
            </a:r>
            <a:r>
              <a:rPr lang="az-Latn-AZ"/>
              <a:t>`</a:t>
            </a:r>
            <a:r>
              <a:rPr lang="en-US"/>
              <a:t> </a:t>
            </a:r>
            <a:r>
              <a:rPr lang="az-Latn-AZ"/>
              <a:t>olaraq dəyişdirin. Bu və bunun kimi digər bütün metodlarda eyni qaydanı tətbiq edə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F06260-F02D-EDED-0229-FC0F8F257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734"/>
            <a:ext cx="3566469" cy="15241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FBFF07-421F-5930-2C7B-F0D21F3F3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719" y="1561641"/>
            <a:ext cx="7628281" cy="529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893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Silmək üçündə eyni qayda yazırıq.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1FE1B6-0ED6-CB62-16CB-4046A8E03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0452"/>
            <a:ext cx="6211940" cy="1781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974982-0198-9A0D-4575-73E9EC901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754" y="2575189"/>
            <a:ext cx="7689246" cy="42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06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Niyə Stateless API daha üstündür? (Faydaları)</a:t>
            </a:r>
          </a:p>
          <a:p>
            <a:endParaRPr lang="en-US"/>
          </a:p>
          <a:p>
            <a:r>
              <a:rPr lang="en-US"/>
              <a:t>🔹 Scalability (Miqyaslana bilmə)</a:t>
            </a:r>
          </a:p>
          <a:p>
            <a:r>
              <a:rPr lang="en-US"/>
              <a:t>İstənilən server istənilən request-i emal edə bilər. Load balancer üçün idealdır.</a:t>
            </a:r>
          </a:p>
          <a:p>
            <a:endParaRPr lang="en-US"/>
          </a:p>
          <a:p>
            <a:r>
              <a:rPr lang="en-US"/>
              <a:t>🔹 Sadəlik (Simplicity)</a:t>
            </a:r>
          </a:p>
          <a:p>
            <a:r>
              <a:rPr lang="en-US"/>
              <a:t>Session yaratmaq, saxlamaq, silmək kimi əlavə yük yoxdur.</a:t>
            </a:r>
          </a:p>
          <a:p>
            <a:endParaRPr lang="en-US"/>
          </a:p>
          <a:p>
            <a:r>
              <a:rPr lang="en-US"/>
              <a:t>🔹 Caching (Keşləmə)</a:t>
            </a:r>
          </a:p>
          <a:p>
            <a:r>
              <a:rPr lang="en-US"/>
              <a:t>Eyni request eyni cavabı verdiyi üçün cavabları cache etmək daha asandır.</a:t>
            </a:r>
          </a:p>
          <a:p>
            <a:endParaRPr lang="en-US"/>
          </a:p>
          <a:p>
            <a:r>
              <a:rPr lang="en-US"/>
              <a:t>🔹 Etibarlılıq (Reliability)</a:t>
            </a:r>
          </a:p>
          <a:p>
            <a:r>
              <a:rPr lang="en-US"/>
              <a:t>Server restart olsa belə, heç bir session məlumatı itmir.</a:t>
            </a:r>
            <a:endParaRPr lang="az-Latn-AZ"/>
          </a:p>
          <a:p>
            <a:endParaRPr lang="ru-R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572454-293D-A796-D196-BC0A43640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712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StorePostRequest</a:t>
            </a:r>
            <a:r>
              <a:rPr lang="en-US"/>
              <a:t> Form Request yaratmaq üçündür və məqsədi validation və authorization məntiqini controller-dən ayırmaqdır.</a:t>
            </a:r>
            <a:endParaRPr lang="az-Latn-AZ"/>
          </a:p>
          <a:p>
            <a:endParaRPr lang="en-US"/>
          </a:p>
          <a:p>
            <a:r>
              <a:rPr lang="en-US"/>
              <a:t>Bu faylda post yaratmaq üçün gələn dataların qaydalarını (rules) yazırsan.</a:t>
            </a:r>
            <a:endParaRPr lang="az-Latn-AZ"/>
          </a:p>
          <a:p>
            <a:endParaRPr lang="en-US"/>
          </a:p>
          <a:p>
            <a:r>
              <a:rPr lang="en-US"/>
              <a:t>Controller daha təmiz və oxunaqlı olur, təkrar validation azalır.</a:t>
            </a:r>
            <a:endParaRPr lang="az-Latn-AZ"/>
          </a:p>
          <a:p>
            <a:endParaRPr lang="en-US"/>
          </a:p>
          <a:p>
            <a:r>
              <a:rPr lang="en-US"/>
              <a:t>Laravel</a:t>
            </a:r>
            <a:r>
              <a:rPr lang="az-Latn-AZ"/>
              <a:t>,</a:t>
            </a:r>
            <a:r>
              <a:rPr lang="en-US"/>
              <a:t> request gələndə avtomatik bu qaydaları yoxlayır, səhv varsa 422 error qaytarır.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8828CC-B374-1FB0-4AB4-4E0D42DE9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9923"/>
            <a:ext cx="12192000" cy="205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533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authorize() </a:t>
            </a:r>
            <a:r>
              <a:rPr lang="en-US"/>
              <a:t>metodu istifadəçinin bu request-i etməyə icazəsi varmı? sualını cavablandırır. </a:t>
            </a:r>
            <a:endParaRPr lang="az-Latn-AZ"/>
          </a:p>
          <a:p>
            <a:endParaRPr lang="az-Latn-AZ" b="1">
              <a:solidFill>
                <a:srgbClr val="C00000"/>
              </a:solidFill>
            </a:endParaRPr>
          </a:p>
          <a:p>
            <a:r>
              <a:rPr lang="en-US" b="1">
                <a:solidFill>
                  <a:srgbClr val="C00000"/>
                </a:solidFill>
              </a:rPr>
              <a:t>false</a:t>
            </a:r>
            <a:r>
              <a:rPr lang="en-US"/>
              <a:t> olsaydı, request avtomatik bloklanardı və controller-ə çatmazdı (403 Forbidden). </a:t>
            </a:r>
            <a:endParaRPr lang="az-Latn-AZ"/>
          </a:p>
          <a:p>
            <a:endParaRPr lang="az-Latn-AZ" b="1">
              <a:solidFill>
                <a:srgbClr val="C00000"/>
              </a:solidFill>
            </a:endParaRPr>
          </a:p>
          <a:p>
            <a:r>
              <a:rPr lang="en-US" b="1">
                <a:solidFill>
                  <a:srgbClr val="C00000"/>
                </a:solidFill>
              </a:rPr>
              <a:t>true</a:t>
            </a:r>
            <a:r>
              <a:rPr lang="en-US"/>
              <a:t> etdikdə isə deyirik ki, hamı bu əməliyyatı edə bilər. </a:t>
            </a:r>
            <a:endParaRPr lang="az-Latn-AZ"/>
          </a:p>
          <a:p>
            <a:endParaRPr lang="az-Latn-AZ"/>
          </a:p>
          <a:p>
            <a:r>
              <a:rPr lang="en-US"/>
              <a:t>İstifadəçi əsaslı icazə yoxlaması lazım olanda burada auth, role, policy yoxlanılır.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D8DE5-ACBF-8EAC-A0CF-973C13583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472" y="3160111"/>
            <a:ext cx="6096528" cy="3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17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rules() </a:t>
            </a:r>
            <a:r>
              <a:rPr lang="en-US"/>
              <a:t>metodu post yaradılarkən gələn dataların </a:t>
            </a:r>
            <a:r>
              <a:rPr lang="en-US" b="1"/>
              <a:t>mütləq, tip </a:t>
            </a:r>
            <a:r>
              <a:rPr lang="en-US"/>
              <a:t>və</a:t>
            </a:r>
            <a:r>
              <a:rPr lang="en-US" b="1"/>
              <a:t> minimum uzunluq </a:t>
            </a:r>
            <a:r>
              <a:rPr lang="en-US"/>
              <a:t>qaydalarını müəyyən edir.</a:t>
            </a:r>
            <a:endParaRPr lang="az-Latn-AZ"/>
          </a:p>
          <a:p>
            <a:endParaRPr lang="en-US"/>
          </a:p>
          <a:p>
            <a:r>
              <a:rPr lang="en-US" b="1"/>
              <a:t>StorePostRequest</a:t>
            </a:r>
            <a:r>
              <a:rPr lang="en-US"/>
              <a:t> </a:t>
            </a:r>
            <a:r>
              <a:rPr lang="az-Latn-AZ"/>
              <a:t>həmin sorğu, </a:t>
            </a:r>
            <a:r>
              <a:rPr lang="en-US"/>
              <a:t>controller-ə daxil olmadan əvvəl bu qaydaları avtomatik yoxlayır.</a:t>
            </a:r>
            <a:endParaRPr lang="az-Latn-AZ"/>
          </a:p>
          <a:p>
            <a:endParaRPr lang="en-US"/>
          </a:p>
          <a:p>
            <a:r>
              <a:rPr lang="en-US" b="1">
                <a:solidFill>
                  <a:srgbClr val="FF0000"/>
                </a:solidFill>
              </a:rPr>
              <a:t>$request-&gt;validate</a:t>
            </a:r>
            <a:r>
              <a:rPr lang="en-US" b="1">
                <a:solidFill>
                  <a:srgbClr val="00B050"/>
                </a:solidFill>
              </a:rPr>
              <a:t>d</a:t>
            </a:r>
            <a:r>
              <a:rPr lang="en-US" b="1">
                <a:solidFill>
                  <a:srgbClr val="FF0000"/>
                </a:solidFill>
              </a:rPr>
              <a:t>() </a:t>
            </a:r>
            <a:r>
              <a:rPr lang="en-US"/>
              <a:t>yalnız keçərli (safe) datanı qaytarır.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22E709-FA8B-B77E-BFF2-611F3A838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120" y="1476231"/>
            <a:ext cx="7548880" cy="538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76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metod validation zamanı standart error mesajlarını özəl (custom) mesajlarla əvəz etmək üçün istifadə olunur.</a:t>
            </a:r>
            <a:endParaRPr lang="az-Latn-AZ"/>
          </a:p>
          <a:p>
            <a:endParaRPr lang="az-Latn-AZ"/>
          </a:p>
          <a:p>
            <a:r>
              <a:rPr lang="az-Latn-AZ"/>
              <a:t>Title –ı, silərək Send edin və xətanı mesajını görün.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8DD9D4-0C46-13B4-F03F-93D63E9E3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76882"/>
            <a:ext cx="4330517" cy="52811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3C4E7B-0D6C-E8F5-3971-DE7C48A07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236" y="1576882"/>
            <a:ext cx="7658764" cy="52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168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yazı </a:t>
            </a:r>
            <a:r>
              <a:rPr lang="en-US" b="1"/>
              <a:t>title</a:t>
            </a:r>
            <a:r>
              <a:rPr lang="en-US"/>
              <a:t> sahəsi üçün </a:t>
            </a:r>
            <a:r>
              <a:rPr lang="en-US" b="1"/>
              <a:t>validation</a:t>
            </a:r>
            <a:r>
              <a:rPr lang="en-US"/>
              <a:t> </a:t>
            </a:r>
            <a:r>
              <a:rPr lang="en-US" b="1"/>
              <a:t>qaydalarına</a:t>
            </a:r>
            <a:r>
              <a:rPr lang="en-US"/>
              <a:t> uyğun xüsusi error mesajlarını təyin edir, </a:t>
            </a:r>
            <a:r>
              <a:rPr lang="en-US" b="1">
                <a:solidFill>
                  <a:srgbClr val="00B050"/>
                </a:solidFill>
              </a:rPr>
              <a:t>:min </a:t>
            </a:r>
            <a:r>
              <a:rPr lang="en-US"/>
              <a:t>isə Laravel tərəfindən avtomatik olaraq </a:t>
            </a:r>
            <a:r>
              <a:rPr lang="en-US" b="1"/>
              <a:t>min</a:t>
            </a:r>
            <a:r>
              <a:rPr lang="en-US"/>
              <a:t> qaydasında göstərilən rəqəmlə əvəz olunan dinamik dəyişəndir (məsələn, </a:t>
            </a:r>
            <a:r>
              <a:rPr lang="en-US" b="1"/>
              <a:t>min:2 → 2</a:t>
            </a:r>
            <a:r>
              <a:rPr lang="en-US"/>
              <a:t>).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9B5B85-8451-D43A-C8C0-CDE137BF1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204718"/>
            <a:ext cx="4204454" cy="4653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62BF7E-1DB5-55EC-34FE-07089434C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301" y="2204721"/>
            <a:ext cx="7813699" cy="465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626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/>
              <a:t>'tags' =&gt; 'array' </a:t>
            </a:r>
            <a:r>
              <a:rPr lang="az-Latn-AZ"/>
              <a:t>— tags adlı input-un massiv (array) olmalı olduğunu yoxlayır.</a:t>
            </a:r>
          </a:p>
          <a:p>
            <a:endParaRPr lang="az-Latn-AZ"/>
          </a:p>
          <a:p>
            <a:r>
              <a:rPr lang="az-Latn-AZ" b="1"/>
              <a:t>'tags.*' =&gt; 'string|min:2' </a:t>
            </a:r>
            <a:r>
              <a:rPr lang="az-Latn-AZ"/>
              <a:t>— həmin massivdəki hər bir elementin (</a:t>
            </a:r>
            <a:r>
              <a:rPr lang="az-Latn-AZ" b="1"/>
              <a:t>*</a:t>
            </a:r>
            <a:r>
              <a:rPr lang="az-Latn-AZ"/>
              <a:t>) string tipində və minimum </a:t>
            </a:r>
            <a:r>
              <a:rPr lang="az-Latn-AZ" b="1"/>
              <a:t>2</a:t>
            </a:r>
            <a:r>
              <a:rPr lang="az-Latn-AZ"/>
              <a:t> simvol olmasını tələb edir.</a:t>
            </a:r>
          </a:p>
          <a:p>
            <a:endParaRPr lang="az-Latn-AZ"/>
          </a:p>
          <a:p>
            <a:r>
              <a:rPr lang="az-Latn-AZ"/>
              <a:t>Yəni </a:t>
            </a:r>
            <a:r>
              <a:rPr lang="az-Latn-AZ" b="1"/>
              <a:t>tags = ["php", "laravel"] </a:t>
            </a:r>
            <a:r>
              <a:rPr lang="az-Latn-AZ"/>
              <a:t>keçərlidir, </a:t>
            </a:r>
            <a:r>
              <a:rPr lang="az-Latn-AZ" b="1"/>
              <a:t>tags = "php" </a:t>
            </a:r>
            <a:r>
              <a:rPr lang="az-Latn-AZ"/>
              <a:t>və ya </a:t>
            </a:r>
            <a:r>
              <a:rPr lang="az-Latn-AZ" b="1"/>
              <a:t>["p"] </a:t>
            </a:r>
            <a:r>
              <a:rPr lang="az-Latn-AZ"/>
              <a:t>isə yanlışdır.</a:t>
            </a:r>
          </a:p>
          <a:p>
            <a:endParaRPr lang="az-Latn-AZ"/>
          </a:p>
          <a:p>
            <a:endParaRPr lang="az-Latn-AZ"/>
          </a:p>
          <a:p>
            <a:r>
              <a:rPr lang="az-Latn-AZ" b="1">
                <a:highlight>
                  <a:srgbClr val="FFFF00"/>
                </a:highlight>
              </a:rPr>
              <a:t>QEYD</a:t>
            </a:r>
            <a:r>
              <a:rPr lang="az-Latn-AZ"/>
              <a:t>: düzü bizdə hal-hazırda </a:t>
            </a:r>
            <a:r>
              <a:rPr lang="az-Latn-AZ" b="1"/>
              <a:t>posts</a:t>
            </a:r>
            <a:r>
              <a:rPr lang="az-Latn-AZ"/>
              <a:t> cədvəlində </a:t>
            </a:r>
            <a:r>
              <a:rPr lang="az-Latn-AZ" b="1"/>
              <a:t>tags</a:t>
            </a:r>
            <a:r>
              <a:rPr lang="az-Latn-AZ"/>
              <a:t> adlı </a:t>
            </a:r>
            <a:r>
              <a:rPr lang="az-Latn-AZ" b="1"/>
              <a:t>sütun</a:t>
            </a:r>
            <a:r>
              <a:rPr lang="az-Latn-AZ"/>
              <a:t> yoxdur. Ona görə </a:t>
            </a:r>
            <a:r>
              <a:rPr lang="az-Latn-AZ" b="1"/>
              <a:t>Send</a:t>
            </a:r>
            <a:r>
              <a:rPr lang="az-Latn-AZ"/>
              <a:t> dedikdə xəta alarıq. Ancaq validate hissəsini şərti olaraq göstərirəm ki, yəni bu cür etmək mümkündür.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0078C5-119A-46BE-7C8C-150E670F4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890199"/>
            <a:ext cx="3474720" cy="39579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ECC39F-33D2-CAFC-2C65-7D9633919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945" y="2890199"/>
            <a:ext cx="6118054" cy="396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892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PostResource</a:t>
            </a:r>
            <a:r>
              <a:rPr lang="en-US"/>
              <a:t> API response-ları standartlaşdırmaq və nəzarət etmək üçün istifadə olunur. Modelin bütün sahələrini deyil, yalnız istədiyin field-ləri client-ə göndərməyə imkan verir. Response formatını mərkəzləşdirilmiş şəkildə idarə edirsən (rename, əlavə data və s.).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EA3E0B-64F3-D50E-0D70-0B6A11DE4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9827"/>
            <a:ext cx="12283440" cy="203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306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sətir </a:t>
            </a:r>
            <a:r>
              <a:rPr lang="en-US" b="1"/>
              <a:t>Post</a:t>
            </a:r>
            <a:r>
              <a:rPr lang="en-US"/>
              <a:t> modellərinin kolleksiyasını </a:t>
            </a:r>
            <a:r>
              <a:rPr lang="en-US" b="1"/>
              <a:t>PostResource</a:t>
            </a:r>
            <a:r>
              <a:rPr lang="en-US"/>
              <a:t> vasitəsilə transform edib API response kimi qaytarır. Yəni hər Post obyekti resource formatına salınır və vahid, təmiz JSON struktur əldə olunur.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3C73E2-2380-32EA-0F6D-4EB2091F8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780" y="646330"/>
            <a:ext cx="5325219" cy="62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53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Bu metod </a:t>
            </a:r>
            <a:r>
              <a:rPr lang="en-US" sz="1600" b="1"/>
              <a:t>Post</a:t>
            </a:r>
            <a:r>
              <a:rPr lang="en-US" sz="1600"/>
              <a:t> modelinin hansı </a:t>
            </a:r>
            <a:r>
              <a:rPr lang="en-US" sz="1600" b="1"/>
              <a:t>User</a:t>
            </a:r>
            <a:r>
              <a:rPr lang="en-US" sz="1600"/>
              <a:t>-ə aid olduğunu bildirən Eloquent relationship-dir.</a:t>
            </a:r>
            <a:r>
              <a:rPr lang="az-Latn-AZ" sz="1600"/>
              <a:t> </a:t>
            </a:r>
          </a:p>
          <a:p>
            <a:endParaRPr lang="az-Latn-AZ" sz="1600"/>
          </a:p>
          <a:p>
            <a:r>
              <a:rPr lang="en-US" sz="1600" b="1"/>
              <a:t>belongsTo(User::class, 'author_id')</a:t>
            </a:r>
            <a:r>
              <a:rPr lang="en-US" sz="1600"/>
              <a:t> deyir ki, hər </a:t>
            </a:r>
            <a:r>
              <a:rPr lang="en-US" sz="1600" b="1"/>
              <a:t>post</a:t>
            </a:r>
            <a:r>
              <a:rPr lang="az-Latn-AZ" sz="1600" b="1"/>
              <a:t>,</a:t>
            </a:r>
            <a:r>
              <a:rPr lang="en-US" sz="1600" b="1"/>
              <a:t> author_id foreign key </a:t>
            </a:r>
            <a:r>
              <a:rPr lang="en-US" sz="1600"/>
              <a:t>vasitəsilə bir istifadəçiyə bağlıdır və </a:t>
            </a:r>
            <a:r>
              <a:rPr lang="en-US" sz="1600" b="1"/>
              <a:t>$post-&gt;</a:t>
            </a:r>
            <a:r>
              <a:rPr lang="az-Latn-AZ" sz="1600" b="1"/>
              <a:t>author</a:t>
            </a:r>
            <a:r>
              <a:rPr lang="en-US" sz="1600" b="1"/>
              <a:t> </a:t>
            </a:r>
            <a:r>
              <a:rPr lang="en-US" sz="1600"/>
              <a:t>ilə müəllifi əldə etmək mümkündür.</a:t>
            </a:r>
            <a:endParaRPr lang="ru-RU" sz="16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50367A-7100-E555-1607-70BA9AE8E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151" y="1580990"/>
            <a:ext cx="6675698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302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metod </a:t>
            </a:r>
            <a:r>
              <a:rPr lang="en-US" b="1"/>
              <a:t>User</a:t>
            </a:r>
            <a:r>
              <a:rPr lang="en-US"/>
              <a:t> ilə </a:t>
            </a:r>
            <a:r>
              <a:rPr lang="en-US" b="1"/>
              <a:t>Post</a:t>
            </a:r>
            <a:r>
              <a:rPr lang="en-US"/>
              <a:t> arasında one-to-many əlaqəni təyin edir.</a:t>
            </a:r>
            <a:endParaRPr lang="az-Latn-AZ"/>
          </a:p>
          <a:p>
            <a:endParaRPr lang="en-US"/>
          </a:p>
          <a:p>
            <a:r>
              <a:rPr lang="en-US" b="1"/>
              <a:t>hasMany(Post::class, 'author_id') </a:t>
            </a:r>
            <a:r>
              <a:rPr lang="en-US"/>
              <a:t>deyir ki, bir user-in bir neçə </a:t>
            </a:r>
            <a:r>
              <a:rPr lang="en-US" b="1"/>
              <a:t>postu</a:t>
            </a:r>
            <a:r>
              <a:rPr lang="en-US"/>
              <a:t> ola bilər və onlar </a:t>
            </a:r>
            <a:r>
              <a:rPr lang="en-US" b="1"/>
              <a:t>posts</a:t>
            </a:r>
            <a:r>
              <a:rPr lang="en-US"/>
              <a:t> cədvəlində </a:t>
            </a:r>
            <a:r>
              <a:rPr lang="en-US" b="1"/>
              <a:t>author_id </a:t>
            </a:r>
            <a:r>
              <a:rPr lang="en-US"/>
              <a:t>ilə saxlanılır.</a:t>
            </a:r>
            <a:endParaRPr lang="az-Latn-AZ"/>
          </a:p>
          <a:p>
            <a:endParaRPr lang="en-US"/>
          </a:p>
          <a:p>
            <a:r>
              <a:rPr lang="en-US"/>
              <a:t>Nəticədə </a:t>
            </a:r>
            <a:r>
              <a:rPr lang="en-US" b="1"/>
              <a:t>$user-&gt;posts </a:t>
            </a:r>
            <a:r>
              <a:rPr lang="en-US"/>
              <a:t>yazaraq həmin istifadəçiyə aid bütün postları əldə edirsən.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AB6FE2-C36B-F94D-E8E1-CBE13DFD3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267" y="1973157"/>
            <a:ext cx="6614733" cy="48848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259A66-46CC-E817-4C16-D3F58C699E6C}"/>
              </a:ext>
            </a:extLst>
          </p:cNvPr>
          <p:cNvSpPr txBox="1"/>
          <p:nvPr/>
        </p:nvSpPr>
        <p:spPr>
          <a:xfrm>
            <a:off x="0" y="4954466"/>
            <a:ext cx="5602667" cy="1903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b="1"/>
              <a:t>HasMany</a:t>
            </a:r>
            <a:r>
              <a:rPr lang="ru-RU" sz="1600"/>
              <a:t> return type hint-dir və bildirir ki, bu metod</a:t>
            </a:r>
            <a:r>
              <a:rPr lang="az-Latn-AZ" sz="1600"/>
              <a:t>,</a:t>
            </a:r>
            <a:r>
              <a:rPr lang="ru-RU" sz="1600"/>
              <a:t> </a:t>
            </a:r>
            <a:r>
              <a:rPr lang="ru-RU" sz="1600" b="1"/>
              <a:t>Eloquent HasMany relationship</a:t>
            </a:r>
            <a:r>
              <a:rPr lang="ru-RU" sz="1600"/>
              <a:t> qaytarır. Yəni </a:t>
            </a:r>
            <a:r>
              <a:rPr lang="ru-RU" sz="1600" b="1"/>
              <a:t>$user-&gt;posts </a:t>
            </a:r>
            <a:r>
              <a:rPr lang="ru-RU" sz="1600"/>
              <a:t>çağırdıqda nəticə </a:t>
            </a:r>
            <a:r>
              <a:rPr lang="ru-RU" sz="1600" b="1"/>
              <a:t>Post</a:t>
            </a:r>
            <a:r>
              <a:rPr lang="ru-RU" sz="1600"/>
              <a:t> modelindən ibarət kolleksiya olacaq. Type hint istifadə etmək IDE-də autocompletion və kod oxunaqlığını artırır.</a:t>
            </a:r>
          </a:p>
        </p:txBody>
      </p:sp>
    </p:spTree>
    <p:extLst>
      <p:ext uri="{BB962C8B-B14F-4D97-AF65-F5344CB8AC3E}">
        <p14:creationId xmlns:p14="http://schemas.microsoft.com/office/powerpoint/2010/main" val="3011374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REST API-də endpoint-i çirkləndirmədən (yeni URL-lər yaratmadan) məlumatı idarə etmək üçün query parameter-lərdən istifadə edirik.</a:t>
            </a:r>
            <a:endParaRPr lang="az-Latn-AZ"/>
          </a:p>
          <a:p>
            <a:endParaRPr lang="az-Latn-AZ"/>
          </a:p>
          <a:p>
            <a:r>
              <a:rPr lang="en-US" b="1"/>
              <a:t>Pagination (Səhifələmə)</a:t>
            </a:r>
            <a:r>
              <a:rPr lang="az-Latn-AZ" b="1"/>
              <a:t> </a:t>
            </a:r>
            <a:r>
              <a:rPr lang="en-US" b="1"/>
              <a:t>Problem</a:t>
            </a:r>
            <a:r>
              <a:rPr lang="az-Latn-AZ" b="1"/>
              <a:t>i</a:t>
            </a:r>
            <a:r>
              <a:rPr lang="en-US" b="1"/>
              <a:t>:</a:t>
            </a:r>
            <a:endParaRPr lang="az-Latn-AZ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Minlərlə məlumatı bir dəfə göndərmək</a:t>
            </a:r>
            <a:r>
              <a:rPr lang="az-Latn-AZ"/>
              <a:t> həm </a:t>
            </a:r>
            <a:r>
              <a:rPr lang="en-US"/>
              <a:t>yavaşdır</a:t>
            </a:r>
            <a:r>
              <a:rPr lang="az-Latn-AZ"/>
              <a:t> həmdə </a:t>
            </a:r>
            <a:r>
              <a:rPr lang="en-US"/>
              <a:t>interneti yükləyir</a:t>
            </a:r>
            <a:r>
              <a:rPr lang="az-Latn-AZ"/>
              <a:t>.</a:t>
            </a:r>
            <a:br>
              <a:rPr lang="az-Latn-AZ"/>
            </a:br>
            <a:endParaRPr lang="en-US"/>
          </a:p>
          <a:p>
            <a:r>
              <a:rPr lang="en-US" b="1"/>
              <a:t>Həll:</a:t>
            </a:r>
            <a:endParaRPr lang="az-Latn-AZ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Məlumatı hissə-hissə göndəririk.</a:t>
            </a:r>
            <a:r>
              <a:rPr lang="az-Latn-AZ"/>
              <a:t> Məsələn</a:t>
            </a:r>
            <a:r>
              <a:rPr lang="en-US"/>
              <a:t>: </a:t>
            </a:r>
            <a:r>
              <a:rPr lang="en-US" b="1" i="1"/>
              <a:t>/api/posts?page=2&amp;per_page=10</a:t>
            </a:r>
            <a:endParaRPr lang="az-Latn-AZ" b="1" i="1"/>
          </a:p>
          <a:p>
            <a:endParaRPr lang="az-Latn-AZ"/>
          </a:p>
          <a:p>
            <a:r>
              <a:rPr lang="en-US" b="1"/>
              <a:t>Mənası</a:t>
            </a:r>
            <a:r>
              <a:rPr lang="en-US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page=2 </a:t>
            </a:r>
            <a:r>
              <a:rPr lang="en-US"/>
              <a:t>→ 2-ci səhifə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per_page=10 </a:t>
            </a:r>
            <a:r>
              <a:rPr lang="en-US"/>
              <a:t>→ hər səhifədə 10 məlumat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1A4F28-5A84-56A1-3E51-3A94899AB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422" y="2438400"/>
            <a:ext cx="538457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6632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</a:t>
            </a:r>
            <a:r>
              <a:rPr lang="en-US" b="1"/>
              <a:t>toArray() </a:t>
            </a:r>
            <a:r>
              <a:rPr lang="en-US"/>
              <a:t>metodu </a:t>
            </a:r>
            <a:r>
              <a:rPr lang="en-US" b="1"/>
              <a:t>PostResource</a:t>
            </a:r>
            <a:r>
              <a:rPr lang="en-US"/>
              <a:t>-un </a:t>
            </a:r>
            <a:r>
              <a:rPr lang="en-US" b="1"/>
              <a:t>JSON response </a:t>
            </a:r>
            <a:r>
              <a:rPr lang="en-US"/>
              <a:t>formatını müəyyən edir.</a:t>
            </a:r>
          </a:p>
          <a:p>
            <a:endParaRPr lang="en-US"/>
          </a:p>
          <a:p>
            <a:r>
              <a:rPr lang="en-US" b="1"/>
              <a:t>$this-&gt;id, $this-&gt;title, $this-&gt;body </a:t>
            </a:r>
            <a:r>
              <a:rPr lang="en-US"/>
              <a:t>postun əsas məlumatları.</a:t>
            </a:r>
          </a:p>
          <a:p>
            <a:endParaRPr lang="en-US"/>
          </a:p>
          <a:p>
            <a:r>
              <a:rPr lang="en-US" b="1"/>
              <a:t>created_at </a:t>
            </a:r>
            <a:r>
              <a:rPr lang="en-US"/>
              <a:t>və </a:t>
            </a:r>
            <a:r>
              <a:rPr lang="en-US" b="1"/>
              <a:t>updated_at </a:t>
            </a:r>
            <a:r>
              <a:rPr lang="az-Latn-AZ"/>
              <a:t>isə</a:t>
            </a:r>
            <a:r>
              <a:rPr lang="en-US"/>
              <a:t> datetime formatı </a:t>
            </a:r>
            <a:r>
              <a:rPr lang="en-US" b="1"/>
              <a:t>Y-m-d H:i:s</a:t>
            </a:r>
            <a:r>
              <a:rPr lang="en-US"/>
              <a:t> şəklində çevrilir.</a:t>
            </a:r>
          </a:p>
          <a:p>
            <a:endParaRPr lang="en-US"/>
          </a:p>
          <a:p>
            <a:r>
              <a:rPr lang="en-US" b="1"/>
              <a:t>'author' =&gt; [...] </a:t>
            </a:r>
            <a:r>
              <a:rPr lang="az-Latn-AZ" b="1"/>
              <a:t> </a:t>
            </a:r>
            <a:r>
              <a:rPr lang="az-Latn-AZ"/>
              <a:t>isə</a:t>
            </a:r>
            <a:r>
              <a:rPr lang="en-US"/>
              <a:t> postun müəllifi haqqında nested məlumat, </a:t>
            </a:r>
            <a:r>
              <a:rPr lang="en-US" b="1"/>
              <a:t>$this-&gt;author belongsTo relationship </a:t>
            </a:r>
            <a:r>
              <a:rPr lang="en-US"/>
              <a:t>ilə gətirilir.</a:t>
            </a:r>
          </a:p>
          <a:p>
            <a:endParaRPr lang="en-US"/>
          </a:p>
          <a:p>
            <a:r>
              <a:rPr lang="en-US"/>
              <a:t>Nəticədə API-yə göndərilən JSON</a:t>
            </a:r>
            <a:r>
              <a:rPr lang="az-Latn-AZ"/>
              <a:t>,  </a:t>
            </a:r>
            <a:r>
              <a:rPr lang="en-US"/>
              <a:t> standart, təmiz və client üçün oxunaqlı olur.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7F9CA8-B150-2B1A-D20F-5A070E7A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666" y="2585322"/>
            <a:ext cx="6700334" cy="427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602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8ABF43-123A-6737-1957-C49CB2DBB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290"/>
            <a:ext cx="12192000" cy="552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849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User üçün bir UserResource faylı yaradırıq.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8B17BF-C7BB-4B6F-DD3E-10CA32E65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774" y="2754571"/>
            <a:ext cx="7986452" cy="134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605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/>
              <a:t>'author' =&gt; new UserResource($this-&gt;author) </a:t>
            </a:r>
            <a:r>
              <a:rPr lang="en-US" sz="1600"/>
              <a:t>hissəsi deyir ki, </a:t>
            </a:r>
            <a:r>
              <a:rPr lang="en-US" sz="1600" b="1"/>
              <a:t>Post</a:t>
            </a:r>
            <a:r>
              <a:rPr lang="en-US" sz="1600"/>
              <a:t>-un müəllifini (author) </a:t>
            </a:r>
            <a:r>
              <a:rPr lang="en-US" sz="1600" b="1"/>
              <a:t>UserResource</a:t>
            </a:r>
            <a:r>
              <a:rPr lang="en-US" sz="1600"/>
              <a:t> vasitəsilə formatla.</a:t>
            </a:r>
          </a:p>
          <a:p>
            <a:endParaRPr lang="en-US" sz="1600"/>
          </a:p>
          <a:p>
            <a:r>
              <a:rPr lang="en-US" sz="1600" b="1"/>
              <a:t>$this-&gt;author → Post </a:t>
            </a:r>
            <a:r>
              <a:rPr lang="en-US" sz="1600"/>
              <a:t>modelindəki </a:t>
            </a:r>
            <a:r>
              <a:rPr lang="en-US" sz="1600" b="1"/>
              <a:t>belongsTo(User::class, 'author_id') </a:t>
            </a:r>
            <a:r>
              <a:rPr lang="en-US" sz="1600"/>
              <a:t>əlaqəsidir, yəni müəllifin </a:t>
            </a:r>
            <a:r>
              <a:rPr lang="en-US" sz="1600" b="1"/>
              <a:t>User</a:t>
            </a:r>
            <a:r>
              <a:rPr lang="en-US" sz="1600"/>
              <a:t> modeli.</a:t>
            </a:r>
          </a:p>
          <a:p>
            <a:endParaRPr lang="en-US" sz="1600"/>
          </a:p>
          <a:p>
            <a:r>
              <a:rPr lang="en-US" sz="1600" b="1"/>
              <a:t>new UserResource($this-&gt;author) </a:t>
            </a:r>
            <a:r>
              <a:rPr lang="en-US" sz="1600"/>
              <a:t>→ həmin </a:t>
            </a:r>
            <a:r>
              <a:rPr lang="en-US" sz="1600" b="1"/>
              <a:t>User</a:t>
            </a:r>
            <a:r>
              <a:rPr lang="en-US" sz="1600"/>
              <a:t> modelini </a:t>
            </a:r>
            <a:r>
              <a:rPr lang="en-US" sz="1600" b="1"/>
              <a:t>UserResource</a:t>
            </a:r>
            <a:r>
              <a:rPr lang="en-US" sz="1600"/>
              <a:t>-un </a:t>
            </a:r>
            <a:r>
              <a:rPr lang="en-US" sz="1600" b="1"/>
              <a:t>toArray() </a:t>
            </a:r>
            <a:r>
              <a:rPr lang="en-US" sz="1600"/>
              <a:t>metodundan keçirdir</a:t>
            </a:r>
            <a:r>
              <a:rPr lang="az-Latn-AZ" sz="1600"/>
              <a:t> və </a:t>
            </a:r>
            <a:r>
              <a:rPr lang="en-US" sz="1600"/>
              <a:t>yalnız </a:t>
            </a:r>
            <a:r>
              <a:rPr lang="en-US" sz="1600" b="1"/>
              <a:t>id</a:t>
            </a:r>
            <a:r>
              <a:rPr lang="en-US" sz="1600"/>
              <a:t>, </a:t>
            </a:r>
            <a:r>
              <a:rPr lang="en-US" sz="1600" b="1"/>
              <a:t>name</a:t>
            </a:r>
            <a:r>
              <a:rPr lang="en-US" sz="1600"/>
              <a:t>, </a:t>
            </a:r>
            <a:r>
              <a:rPr lang="en-US" sz="1600" b="1"/>
              <a:t>email</a:t>
            </a:r>
            <a:r>
              <a:rPr lang="en-US" sz="1600"/>
              <a:t> sahələrini JSON-a daxil edir.</a:t>
            </a:r>
          </a:p>
          <a:p>
            <a:endParaRPr lang="en-US" sz="1600"/>
          </a:p>
          <a:p>
            <a:r>
              <a:rPr lang="en-US" sz="1600"/>
              <a:t>Nəticədə </a:t>
            </a:r>
            <a:r>
              <a:rPr lang="en-US" sz="1600" b="1"/>
              <a:t>PostResource</a:t>
            </a:r>
            <a:r>
              <a:rPr lang="en-US" sz="1600"/>
              <a:t> </a:t>
            </a:r>
            <a:r>
              <a:rPr lang="en-US" sz="1600" b="1"/>
              <a:t>JSON</a:t>
            </a:r>
            <a:r>
              <a:rPr lang="en-US" sz="1600"/>
              <a:t>-u</a:t>
            </a:r>
            <a:r>
              <a:rPr lang="az-Latn-AZ" sz="1600"/>
              <a:t>,</a:t>
            </a:r>
            <a:r>
              <a:rPr lang="en-US" sz="1600"/>
              <a:t> nested </a:t>
            </a:r>
            <a:r>
              <a:rPr lang="az-Latn-AZ" sz="1600"/>
              <a:t>bir forma alır və</a:t>
            </a:r>
            <a:r>
              <a:rPr lang="en-US" sz="1600"/>
              <a:t> </a:t>
            </a:r>
            <a:r>
              <a:rPr lang="en-US" sz="1600" i="1" u="sng"/>
              <a:t>postun məlumatları + müəllif məlumatları</a:t>
            </a:r>
            <a:r>
              <a:rPr lang="en-US" sz="1600" i="1"/>
              <a:t> </a:t>
            </a:r>
            <a:r>
              <a:rPr lang="en-US" sz="1600"/>
              <a:t>standart və eyni formatda client-ə göndərilir.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B0E8E3-D770-7220-B935-CA30C9D70A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789"/>
          <a:stretch/>
        </p:blipFill>
        <p:spPr>
          <a:xfrm>
            <a:off x="5029200" y="3036728"/>
            <a:ext cx="7162800" cy="38212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39E5C8-58AF-6CBF-C533-F5BEAD4513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474"/>
          <a:stretch/>
        </p:blipFill>
        <p:spPr>
          <a:xfrm>
            <a:off x="0" y="3036728"/>
            <a:ext cx="4890877" cy="382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024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B44F91-23F8-D046-DA54-C06446572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508" y="0"/>
            <a:ext cx="8060492" cy="686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567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show( ) </a:t>
            </a:r>
            <a:r>
              <a:rPr lang="az-Latn-AZ"/>
              <a:t>üçündə eyni qaydanı tətbiq edin.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AEBE9A-2D93-D508-8A13-8EBF8DD33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9360"/>
            <a:ext cx="4498480" cy="56286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8EC74B-DF7E-012A-8F85-2D63D3345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167" y="2864774"/>
            <a:ext cx="7536833" cy="399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4770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update( ) üçündə.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317CD4-7835-708D-C43B-55001FAAF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637" y="304232"/>
            <a:ext cx="4191363" cy="655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508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101600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new PostResource($post) </a:t>
            </a:r>
            <a:r>
              <a:rPr lang="en-US" sz="1400"/>
              <a:t>hissəsi deyir ki, yaradılan </a:t>
            </a:r>
            <a:r>
              <a:rPr lang="en-US" sz="1400" b="1"/>
              <a:t>$post </a:t>
            </a:r>
            <a:r>
              <a:rPr lang="en-US" sz="1400"/>
              <a:t>modelini </a:t>
            </a:r>
            <a:r>
              <a:rPr lang="en-US" sz="1400" b="1"/>
              <a:t>PostResource</a:t>
            </a:r>
            <a:r>
              <a:rPr lang="en-US" sz="1400"/>
              <a:t> vasitəsilə </a:t>
            </a:r>
            <a:r>
              <a:rPr lang="en-US" sz="1400" b="1"/>
              <a:t>JSON</a:t>
            </a:r>
            <a:r>
              <a:rPr lang="en-US" sz="1400"/>
              <a:t> formatına çevir.</a:t>
            </a:r>
            <a:endParaRPr lang="az-Latn-AZ" sz="1400"/>
          </a:p>
          <a:p>
            <a:endParaRPr lang="az-Latn-AZ" sz="1400"/>
          </a:p>
          <a:p>
            <a:r>
              <a:rPr lang="en-US" sz="1400" b="1"/>
              <a:t>PostResource</a:t>
            </a:r>
            <a:r>
              <a:rPr lang="en-US" sz="1400"/>
              <a:t> → </a:t>
            </a:r>
            <a:r>
              <a:rPr lang="az-Latn-AZ" sz="1400"/>
              <a:t>avtomatik olaraq </a:t>
            </a:r>
            <a:r>
              <a:rPr lang="en-US" sz="1400"/>
              <a:t>modelin </a:t>
            </a:r>
            <a:r>
              <a:rPr lang="en-US" sz="1400" b="1"/>
              <a:t>toArray()</a:t>
            </a:r>
            <a:r>
              <a:rPr lang="en-US" sz="1400"/>
              <a:t> metodunu işə salır və </a:t>
            </a:r>
            <a:r>
              <a:rPr lang="en-US" sz="1400" b="1"/>
              <a:t>JSON</a:t>
            </a:r>
            <a:r>
              <a:rPr lang="en-US" sz="1400"/>
              <a:t>-a yalnız </a:t>
            </a:r>
            <a:r>
              <a:rPr lang="en-US" sz="1400" i="1"/>
              <a:t>təyin olunmuş sahələri </a:t>
            </a:r>
            <a:r>
              <a:rPr lang="en-US" sz="1400"/>
              <a:t>və </a:t>
            </a:r>
            <a:r>
              <a:rPr lang="en-US" sz="1400" i="1"/>
              <a:t>nested</a:t>
            </a:r>
            <a:r>
              <a:rPr lang="en-US" sz="1400"/>
              <a:t> </a:t>
            </a:r>
            <a:r>
              <a:rPr lang="en-US" sz="1400" i="1"/>
              <a:t>author</a:t>
            </a:r>
            <a:r>
              <a:rPr lang="en-US" sz="1400"/>
              <a:t> məlumatını daxil edir.</a:t>
            </a:r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5EAA27-17A7-CAB2-2840-5249244C0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5707"/>
            <a:ext cx="4119811" cy="5809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C67C04-3481-CFF1-F7D9-5844F218C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167" y="2232336"/>
            <a:ext cx="7536833" cy="46333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5EB44D-734D-86F8-B89B-ADA1705B16FA}"/>
              </a:ext>
            </a:extLst>
          </p:cNvPr>
          <p:cNvSpPr txBox="1"/>
          <p:nvPr/>
        </p:nvSpPr>
        <p:spPr>
          <a:xfrm>
            <a:off x="4655167" y="1674614"/>
            <a:ext cx="75368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Ancaq elə ola bilər ki, yeni məlumat əlavə edən zaman </a:t>
            </a:r>
            <a:r>
              <a:rPr lang="az-Latn-AZ" sz="1400" b="1" i="1">
                <a:solidFill>
                  <a:srgbClr val="0070C0"/>
                </a:solidFill>
              </a:rPr>
              <a:t>nested author </a:t>
            </a:r>
            <a:r>
              <a:rPr lang="az-Latn-AZ" sz="1400"/>
              <a:t>məlumatlarını görmək istəməyək. Hal-hazırda həmin məlumatlar PostResource –dan avtomatik olaraq gəlir.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35542044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Bunun üçün </a:t>
            </a:r>
            <a:r>
              <a:rPr lang="en-US" sz="1600" b="1">
                <a:solidFill>
                  <a:srgbClr val="FF0000"/>
                </a:solidFill>
              </a:rPr>
              <a:t>whenLoaded</a:t>
            </a:r>
            <a:r>
              <a:rPr lang="az-Latn-AZ" sz="1600" b="1">
                <a:solidFill>
                  <a:srgbClr val="FF0000"/>
                </a:solidFill>
              </a:rPr>
              <a:t>( ) </a:t>
            </a:r>
            <a:r>
              <a:rPr lang="az-Latn-AZ" sz="1600"/>
              <a:t>funksiyasından istifadə edə bilərik.</a:t>
            </a:r>
          </a:p>
          <a:p>
            <a:endParaRPr lang="az-Latn-AZ" sz="1600"/>
          </a:p>
          <a:p>
            <a:r>
              <a:rPr lang="en-US" sz="1600" b="1">
                <a:solidFill>
                  <a:srgbClr val="FF0000"/>
                </a:solidFill>
              </a:rPr>
              <a:t>'author' =&gt; new UserResource($this-&gt;whenLoaded('author')) </a:t>
            </a:r>
            <a:r>
              <a:rPr lang="en-US" sz="1600"/>
              <a:t>yazısı deyir ki, </a:t>
            </a:r>
            <a:r>
              <a:rPr lang="en-US" sz="1600" b="1"/>
              <a:t>author</a:t>
            </a:r>
            <a:r>
              <a:rPr lang="en-US" sz="1600"/>
              <a:t> məlumatını yalnız</a:t>
            </a:r>
            <a:r>
              <a:rPr lang="az-Latn-AZ" sz="1600"/>
              <a:t>,</a:t>
            </a:r>
            <a:r>
              <a:rPr lang="en-US" sz="1600"/>
              <a:t> relationship (author) əvvəlcədən load edilibsə (eager loaded) JSON-a daxil et.</a:t>
            </a:r>
            <a:endParaRPr lang="az-Latn-AZ" sz="1600"/>
          </a:p>
          <a:p>
            <a:endParaRPr lang="az-Latn-AZ" sz="1600"/>
          </a:p>
          <a:p>
            <a:r>
              <a:rPr lang="en-US" sz="1600"/>
              <a:t>Bu yanaşma istəyə görə nested məlumat göstərmək və lazımsız yükdən qaçmaq üçündür.</a:t>
            </a:r>
            <a:endParaRPr lang="az-Latn-AZ" sz="1600"/>
          </a:p>
          <a:p>
            <a:endParaRPr lang="az-Latn-AZ" sz="1600"/>
          </a:p>
          <a:p>
            <a:r>
              <a:rPr lang="en-US" sz="1600"/>
              <a:t>Beləliklə, </a:t>
            </a:r>
            <a:r>
              <a:rPr lang="en-US" sz="1600" b="1">
                <a:solidFill>
                  <a:srgbClr val="00B050"/>
                </a:solidFill>
              </a:rPr>
              <a:t>store</a:t>
            </a:r>
            <a:r>
              <a:rPr lang="en-US" sz="1600"/>
              <a:t> əməliyyatında müəllif məlumatını göstərmək istəmirsənsə, sadəcə author-</a:t>
            </a:r>
            <a:r>
              <a:rPr lang="az-Latn-AZ" sz="1600"/>
              <a:t>u</a:t>
            </a:r>
            <a:r>
              <a:rPr lang="en-US" sz="1600"/>
              <a:t> load etməzsən və JSON-da görünməz.</a:t>
            </a:r>
            <a:endParaRPr lang="ru-RU"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6598E8-A4A8-4AAB-F9CB-8E1F92855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963" y="2486490"/>
            <a:ext cx="7552074" cy="391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371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5384908" cy="3380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sz="1600"/>
              <a:t>Ancaq bu səfərdə, </a:t>
            </a:r>
            <a:r>
              <a:rPr lang="en-US" sz="1600" b="1">
                <a:solidFill>
                  <a:srgbClr val="FF0000"/>
                </a:solidFill>
              </a:rPr>
              <a:t>whenLoaded</a:t>
            </a:r>
            <a:r>
              <a:rPr lang="az-Latn-AZ" sz="1600" b="1">
                <a:solidFill>
                  <a:srgbClr val="FF0000"/>
                </a:solidFill>
              </a:rPr>
              <a:t>( ) </a:t>
            </a:r>
            <a:r>
              <a:rPr lang="az-Latn-AZ" sz="1600"/>
              <a:t>funksiyasından istifadə etdiyimiz üçün, </a:t>
            </a:r>
            <a:r>
              <a:rPr lang="az-Latn-AZ" sz="1600" b="1"/>
              <a:t>index() </a:t>
            </a:r>
            <a:r>
              <a:rPr lang="az-Latn-AZ" sz="1600"/>
              <a:t>metodu </a:t>
            </a:r>
            <a:r>
              <a:rPr lang="az-Latn-AZ" sz="1600" b="1"/>
              <a:t>author</a:t>
            </a:r>
            <a:r>
              <a:rPr lang="az-Latn-AZ" sz="1600"/>
              <a:t> məlumatlarını göstərmir. </a:t>
            </a:r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/>
              <a:t>Bunun səbəbi isə </a:t>
            </a:r>
            <a:r>
              <a:rPr lang="az-Latn-AZ" sz="1600" b="1"/>
              <a:t>$this-&gt;whenLoaded('author') </a:t>
            </a:r>
            <a:r>
              <a:rPr lang="az-Latn-AZ" sz="1600"/>
              <a:t>→ əgər </a:t>
            </a:r>
            <a:r>
              <a:rPr lang="az-Latn-AZ" sz="1600" b="1">
                <a:solidFill>
                  <a:srgbClr val="FF0000"/>
                </a:solidFill>
              </a:rPr>
              <a:t>$post-&gt;load('author') </a:t>
            </a:r>
            <a:r>
              <a:rPr lang="az-Latn-AZ" sz="1600"/>
              <a:t>və ya </a:t>
            </a:r>
            <a:r>
              <a:rPr lang="az-Latn-AZ" sz="1600" b="1">
                <a:solidFill>
                  <a:srgbClr val="FF0000"/>
                </a:solidFill>
              </a:rPr>
              <a:t>with('author') </a:t>
            </a:r>
            <a:r>
              <a:rPr lang="az-Latn-AZ" sz="1600"/>
              <a:t>çağırılıbsa, author JSON-a əlavə olunur, yoxsa heç bir şey gəlmir.</a:t>
            </a:r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/>
              <a:t>Növbəti slaydda əlavə edək...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8BED02-FA6A-FCD7-C94A-539368340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908" y="0"/>
            <a:ext cx="68070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75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3875</TotalTime>
  <Words>5777</Words>
  <Application>Microsoft Office PowerPoint</Application>
  <PresentationFormat>Widescreen</PresentationFormat>
  <Paragraphs>733</Paragraphs>
  <Slides>188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188</vt:i4>
      </vt:variant>
    </vt:vector>
  </HeadingPairs>
  <TitlesOfParts>
    <vt:vector size="195" baseType="lpstr">
      <vt:lpstr>Aptos</vt:lpstr>
      <vt:lpstr>Aptos Display</vt:lpstr>
      <vt:lpstr>Arial</vt:lpstr>
      <vt:lpstr>CaskaydiaCove Nerd Font Mono</vt:lpstr>
      <vt:lpstr>IBMPlexMono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197</cp:revision>
  <dcterms:created xsi:type="dcterms:W3CDTF">2026-01-16T14:58:09Z</dcterms:created>
  <dcterms:modified xsi:type="dcterms:W3CDTF">2026-01-19T14:32:13Z</dcterms:modified>
</cp:coreProperties>
</file>